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0"/>
  </p:notesMasterIdLst>
  <p:sldIdLst>
    <p:sldId id="396" r:id="rId2"/>
    <p:sldId id="404" r:id="rId3"/>
    <p:sldId id="257" r:id="rId4"/>
    <p:sldId id="398" r:id="rId5"/>
    <p:sldId id="403" r:id="rId6"/>
    <p:sldId id="402" r:id="rId7"/>
    <p:sldId id="399" r:id="rId8"/>
    <p:sldId id="400" r:id="rId9"/>
  </p:sldIdLst>
  <p:sldSz cx="9906000" cy="6858000" type="A4"/>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D9FF"/>
    <a:srgbClr val="FFCCCC"/>
    <a:srgbClr val="FFCCFF"/>
    <a:srgbClr val="FFFF99"/>
    <a:srgbClr val="66FF99"/>
    <a:srgbClr val="00FF00"/>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60" autoAdjust="0"/>
    <p:restoredTop sz="94660"/>
  </p:normalViewPr>
  <p:slideViewPr>
    <p:cSldViewPr>
      <p:cViewPr varScale="1">
        <p:scale>
          <a:sx n="107" d="100"/>
          <a:sy n="107" d="100"/>
        </p:scale>
        <p:origin x="1488" y="102"/>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580" cy="494311"/>
          </a:xfrm>
          <a:prstGeom prst="rect">
            <a:avLst/>
          </a:prstGeom>
        </p:spPr>
        <p:txBody>
          <a:bodyPr vert="horz" lIns="87554" tIns="43777" rIns="87554" bIns="43777" rtlCol="0"/>
          <a:lstStyle>
            <a:lvl1pPr algn="l">
              <a:defRPr sz="1100"/>
            </a:lvl1pPr>
          </a:lstStyle>
          <a:p>
            <a:endParaRPr kumimoji="1" lang="ja-JP" altLang="en-US"/>
          </a:p>
        </p:txBody>
      </p:sp>
      <p:sp>
        <p:nvSpPr>
          <p:cNvPr id="3" name="日付プレースホルダー 2"/>
          <p:cNvSpPr>
            <a:spLocks noGrp="1"/>
          </p:cNvSpPr>
          <p:nvPr>
            <p:ph type="dt" idx="1"/>
          </p:nvPr>
        </p:nvSpPr>
        <p:spPr>
          <a:xfrm>
            <a:off x="3815678" y="0"/>
            <a:ext cx="2918579" cy="494311"/>
          </a:xfrm>
          <a:prstGeom prst="rect">
            <a:avLst/>
          </a:prstGeom>
        </p:spPr>
        <p:txBody>
          <a:bodyPr vert="horz" lIns="87554" tIns="43777" rIns="87554" bIns="43777" rtlCol="0"/>
          <a:lstStyle>
            <a:lvl1pPr algn="r">
              <a:defRPr sz="1100"/>
            </a:lvl1pPr>
          </a:lstStyle>
          <a:p>
            <a:fld id="{82CE6E14-2C61-4BDB-A017-A0B364081D06}" type="datetimeFigureOut">
              <a:rPr kumimoji="1" lang="ja-JP" altLang="en-US" smtClean="0"/>
              <a:t>2025/11/20</a:t>
            </a:fld>
            <a:endParaRPr kumimoji="1" lang="ja-JP" altLang="en-US"/>
          </a:p>
        </p:txBody>
      </p:sp>
      <p:sp>
        <p:nvSpPr>
          <p:cNvPr id="4" name="スライド イメージ プレースホルダー 3"/>
          <p:cNvSpPr>
            <a:spLocks noGrp="1" noRot="1" noChangeAspect="1"/>
          </p:cNvSpPr>
          <p:nvPr>
            <p:ph type="sldImg" idx="2"/>
          </p:nvPr>
        </p:nvSpPr>
        <p:spPr>
          <a:xfrm>
            <a:off x="963613" y="1233488"/>
            <a:ext cx="4808537" cy="3330575"/>
          </a:xfrm>
          <a:prstGeom prst="rect">
            <a:avLst/>
          </a:prstGeom>
          <a:noFill/>
          <a:ln w="12700">
            <a:solidFill>
              <a:prstClr val="black"/>
            </a:solidFill>
          </a:ln>
        </p:spPr>
        <p:txBody>
          <a:bodyPr vert="horz" lIns="87554" tIns="43777" rIns="87554" bIns="43777" rtlCol="0" anchor="ctr"/>
          <a:lstStyle/>
          <a:p>
            <a:endParaRPr lang="ja-JP" altLang="en-US"/>
          </a:p>
        </p:txBody>
      </p:sp>
      <p:sp>
        <p:nvSpPr>
          <p:cNvPr id="5" name="ノート プレースホルダー 4"/>
          <p:cNvSpPr>
            <a:spLocks noGrp="1"/>
          </p:cNvSpPr>
          <p:nvPr>
            <p:ph type="body" sz="quarter" idx="3"/>
          </p:nvPr>
        </p:nvSpPr>
        <p:spPr>
          <a:xfrm>
            <a:off x="674329" y="4748747"/>
            <a:ext cx="5388610" cy="3884086"/>
          </a:xfrm>
          <a:prstGeom prst="rect">
            <a:avLst/>
          </a:prstGeom>
        </p:spPr>
        <p:txBody>
          <a:bodyPr vert="horz" lIns="87554" tIns="43777" rIns="87554" bIns="4377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2003"/>
            <a:ext cx="2918580" cy="494311"/>
          </a:xfrm>
          <a:prstGeom prst="rect">
            <a:avLst/>
          </a:prstGeom>
        </p:spPr>
        <p:txBody>
          <a:bodyPr vert="horz" lIns="87554" tIns="43777" rIns="87554" bIns="43777"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3815678" y="9372003"/>
            <a:ext cx="2918579" cy="494311"/>
          </a:xfrm>
          <a:prstGeom prst="rect">
            <a:avLst/>
          </a:prstGeom>
        </p:spPr>
        <p:txBody>
          <a:bodyPr vert="horz" lIns="87554" tIns="43777" rIns="87554" bIns="43777" rtlCol="0" anchor="b"/>
          <a:lstStyle>
            <a:lvl1pPr algn="r">
              <a:defRPr sz="1100"/>
            </a:lvl1pPr>
          </a:lstStyle>
          <a:p>
            <a:fld id="{3C9F8060-95BA-4FBD-9899-D77E18C53F0A}" type="slidenum">
              <a:rPr kumimoji="1" lang="ja-JP" altLang="en-US" smtClean="0"/>
              <a:t>‹#›</a:t>
            </a:fld>
            <a:endParaRPr kumimoji="1" lang="ja-JP" altLang="en-US"/>
          </a:p>
        </p:txBody>
      </p:sp>
    </p:spTree>
    <p:extLst>
      <p:ext uri="{BB962C8B-B14F-4D97-AF65-F5344CB8AC3E}">
        <p14:creationId xmlns:p14="http://schemas.microsoft.com/office/powerpoint/2010/main" val="13656519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875538">
              <a:defRPr/>
            </a:pPr>
            <a:r>
              <a:rPr lang="ja-JP" altLang="en-US" sz="1000" dirty="0">
                <a:latin typeface="ＭＳ ゴシック" panose="020B0609070205080204" pitchFamily="49" charset="-128"/>
                <a:ea typeface="ＭＳ ゴシック" panose="020B0609070205080204" pitchFamily="49" charset="-128"/>
              </a:rPr>
              <a:t>みなさん、こんにちは</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大分県教育庁義務教育課　小中学校の理科を担当しています平松と申します。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どうぞよろしくお願いいたします。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先生方におかれましては、日頃から子ども達の学びの充実に向けて、日々ご尽力いただいていることに感謝申し上げます。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さて、本年度も、県小理研夏期中央研究会と兼ねて大分県小・中学校教育課程研究協議会を開催しております。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本日は、少しお時間をいただき、大分県の児童生徒の実態や学習指導要領の趣旨を踏まえた授業改善等についてお話したいと思います。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よろしくお願いいたします。</a:t>
            </a:r>
            <a:endParaRPr lang="en-US" altLang="ja-JP" sz="1000" dirty="0">
              <a:latin typeface="ＭＳ ゴシック" panose="020B0609070205080204" pitchFamily="49" charset="-128"/>
              <a:ea typeface="ＭＳ ゴシック" panose="020B0609070205080204" pitchFamily="49" charset="-128"/>
            </a:endParaRPr>
          </a:p>
          <a:p>
            <a:endParaRPr lang="ja-JP" altLang="en-US" sz="1000" dirty="0">
              <a:latin typeface="+mn-ea"/>
            </a:endParaRPr>
          </a:p>
        </p:txBody>
      </p:sp>
      <p:sp>
        <p:nvSpPr>
          <p:cNvPr id="4" name="スライド番号プレースホルダー 3"/>
          <p:cNvSpPr>
            <a:spLocks noGrp="1"/>
          </p:cNvSpPr>
          <p:nvPr>
            <p:ph type="sldNum" sz="quarter" idx="10"/>
          </p:nvPr>
        </p:nvSpPr>
        <p:spPr/>
        <p:txBody>
          <a:bodyPr/>
          <a:lstStyle/>
          <a:p>
            <a:fld id="{8FA7C765-DBBA-4752-9D74-4D37806D6D27}" type="slidenum">
              <a:rPr kumimoji="1" lang="ja-JP" altLang="en-US" smtClean="0"/>
              <a:t>1</a:t>
            </a:fld>
            <a:endParaRPr kumimoji="1" lang="ja-JP" altLang="en-US"/>
          </a:p>
        </p:txBody>
      </p:sp>
    </p:spTree>
    <p:extLst>
      <p:ext uri="{BB962C8B-B14F-4D97-AF65-F5344CB8AC3E}">
        <p14:creationId xmlns:p14="http://schemas.microsoft.com/office/powerpoint/2010/main" val="1500877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9171" y="-8468"/>
            <a:ext cx="993395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224812" y="2404534"/>
            <a:ext cx="631227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224812" y="4050835"/>
            <a:ext cx="631227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255FD770-4012-4C7F-8132-6F43EE9A122D}" type="slidenum">
              <a:rPr lang="en-US" altLang="ja-JP" smtClean="0"/>
              <a:pPr>
                <a:defRPr/>
              </a:pPr>
              <a:t>‹#›</a:t>
            </a:fld>
            <a:endParaRPr lang="en-US" altLang="ja-JP" dirty="0"/>
          </a:p>
        </p:txBody>
      </p:sp>
    </p:spTree>
    <p:extLst>
      <p:ext uri="{BB962C8B-B14F-4D97-AF65-F5344CB8AC3E}">
        <p14:creationId xmlns:p14="http://schemas.microsoft.com/office/powerpoint/2010/main" val="1019401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90"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400" y="4470400"/>
            <a:ext cx="687669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1275987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839459" y="609600"/>
            <a:ext cx="6578197"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92830" y="3632200"/>
            <a:ext cx="58714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470400"/>
            <a:ext cx="687669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
        <p:nvSpPr>
          <p:cNvPr id="24" name="TextBox 23"/>
          <p:cNvSpPr txBox="1"/>
          <p:nvPr/>
        </p:nvSpPr>
        <p:spPr>
          <a:xfrm>
            <a:off x="522937" y="790378"/>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88655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6271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60399" y="1931988"/>
            <a:ext cx="6876691"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4269852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839459" y="609600"/>
            <a:ext cx="6578197"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60397" y="4013200"/>
            <a:ext cx="687669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
        <p:nvSpPr>
          <p:cNvPr id="24" name="TextBox 23"/>
          <p:cNvSpPr txBox="1"/>
          <p:nvPr/>
        </p:nvSpPr>
        <p:spPr>
          <a:xfrm>
            <a:off x="522937" y="790378"/>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88655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16061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67169" y="609600"/>
            <a:ext cx="6869920"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60397" y="4013200"/>
            <a:ext cx="687669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3049976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614610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5421" y="609601"/>
            <a:ext cx="1060380"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60399" y="609601"/>
            <a:ext cx="5627945"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341955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1521438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60399" y="2700869"/>
            <a:ext cx="6876691"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4527448"/>
            <a:ext cx="687669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D7B7B274-5FDB-47DC-AE12-BE9363C6F22F}" type="slidenum">
              <a:rPr lang="en-US" altLang="ja-JP" smtClean="0"/>
              <a:pPr>
                <a:defRPr/>
              </a:pPr>
              <a:t>‹#›</a:t>
            </a:fld>
            <a:endParaRPr lang="en-US" altLang="ja-JP" dirty="0"/>
          </a:p>
        </p:txBody>
      </p:sp>
    </p:spTree>
    <p:extLst>
      <p:ext uri="{BB962C8B-B14F-4D97-AF65-F5344CB8AC3E}">
        <p14:creationId xmlns:p14="http://schemas.microsoft.com/office/powerpoint/2010/main" val="1835882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90"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60401" y="2160589"/>
            <a:ext cx="3345451"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191637" y="2160590"/>
            <a:ext cx="3345453"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67915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89"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2160983"/>
            <a:ext cx="334822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60399" y="2737247"/>
            <a:ext cx="3348228"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188860" y="2160983"/>
            <a:ext cx="334822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188860" y="2737247"/>
            <a:ext cx="3348228"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a:defRPr/>
            </a:pPr>
            <a:endParaRPr lang="en-US" altLang="ja-JP" dirty="0"/>
          </a:p>
        </p:txBody>
      </p:sp>
      <p:sp>
        <p:nvSpPr>
          <p:cNvPr id="8" name="Footer Placeholder 7"/>
          <p:cNvSpPr>
            <a:spLocks noGrp="1"/>
          </p:cNvSpPr>
          <p:nvPr>
            <p:ph type="ftr" sz="quarter" idx="11"/>
          </p:nvPr>
        </p:nvSpPr>
        <p:spPr/>
        <p:txBody>
          <a:bodyPr/>
          <a:lstStyle/>
          <a:p>
            <a:pPr>
              <a:defRPr/>
            </a:pPr>
            <a:endParaRPr lang="en-US" altLang="ja-JP" dirty="0"/>
          </a:p>
        </p:txBody>
      </p:sp>
      <p:sp>
        <p:nvSpPr>
          <p:cNvPr id="9" name="Slide Number Placeholder 8"/>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685930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60399" y="609600"/>
            <a:ext cx="6876690"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a:defRPr/>
            </a:pPr>
            <a:endParaRPr lang="en-US" altLang="ja-JP" dirty="0"/>
          </a:p>
        </p:txBody>
      </p:sp>
      <p:sp>
        <p:nvSpPr>
          <p:cNvPr id="4" name="Footer Placeholder 3"/>
          <p:cNvSpPr>
            <a:spLocks noGrp="1"/>
          </p:cNvSpPr>
          <p:nvPr>
            <p:ph type="ftr" sz="quarter" idx="11"/>
          </p:nvPr>
        </p:nvSpPr>
        <p:spPr/>
        <p:txBody>
          <a:bodyPr/>
          <a:lstStyle/>
          <a:p>
            <a:pPr>
              <a:defRPr/>
            </a:pPr>
            <a:endParaRPr lang="en-US" altLang="ja-JP" dirty="0"/>
          </a:p>
        </p:txBody>
      </p:sp>
      <p:sp>
        <p:nvSpPr>
          <p:cNvPr id="5" name="Slide Number Placeholder 4"/>
          <p:cNvSpPr>
            <a:spLocks noGrp="1"/>
          </p:cNvSpPr>
          <p:nvPr>
            <p:ph type="sldNum" sz="quarter" idx="12"/>
          </p:nvPr>
        </p:nvSpPr>
        <p:spPr/>
        <p:txBody>
          <a:bodyPr/>
          <a:lstStyle/>
          <a:p>
            <a:pPr>
              <a:defRPr/>
            </a:pPr>
            <a:fld id="{161B3CF9-3881-4CD5-8C6E-A14A0BD48B7C}" type="slidenum">
              <a:rPr lang="en-US" altLang="ja-JP" smtClean="0"/>
              <a:pPr>
                <a:defRPr/>
              </a:pPr>
              <a:t>‹#›</a:t>
            </a:fld>
            <a:endParaRPr lang="en-US" altLang="ja-JP" dirty="0"/>
          </a:p>
        </p:txBody>
      </p:sp>
    </p:spTree>
    <p:extLst>
      <p:ext uri="{BB962C8B-B14F-4D97-AF65-F5344CB8AC3E}">
        <p14:creationId xmlns:p14="http://schemas.microsoft.com/office/powerpoint/2010/main" val="2273217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dirty="0"/>
          </a:p>
        </p:txBody>
      </p:sp>
      <p:sp>
        <p:nvSpPr>
          <p:cNvPr id="3" name="Footer Placeholder 2"/>
          <p:cNvSpPr>
            <a:spLocks noGrp="1"/>
          </p:cNvSpPr>
          <p:nvPr>
            <p:ph type="ftr" sz="quarter" idx="11"/>
          </p:nvPr>
        </p:nvSpPr>
        <p:spPr/>
        <p:txBody>
          <a:bodyPr/>
          <a:lstStyle/>
          <a:p>
            <a:pPr>
              <a:defRPr/>
            </a:pPr>
            <a:endParaRPr lang="en-US" altLang="ja-JP" dirty="0"/>
          </a:p>
        </p:txBody>
      </p:sp>
      <p:sp>
        <p:nvSpPr>
          <p:cNvPr id="4" name="Slide Number Placeholder 3"/>
          <p:cNvSpPr>
            <a:spLocks noGrp="1"/>
          </p:cNvSpPr>
          <p:nvPr>
            <p:ph type="sldNum" sz="quarter" idx="12"/>
          </p:nvPr>
        </p:nvSpPr>
        <p:spPr/>
        <p:txBody>
          <a:bodyPr/>
          <a:lstStyle/>
          <a:p>
            <a:pPr>
              <a:defRPr/>
            </a:pPr>
            <a:fld id="{0EBAF5B5-26BC-4E02-8076-0EA9F8A356F3}" type="slidenum">
              <a:rPr lang="en-US" altLang="ja-JP" smtClean="0"/>
              <a:pPr>
                <a:defRPr/>
              </a:pPr>
              <a:t>‹#›</a:t>
            </a:fld>
            <a:endParaRPr lang="en-US" altLang="ja-JP" dirty="0"/>
          </a:p>
        </p:txBody>
      </p:sp>
    </p:spTree>
    <p:extLst>
      <p:ext uri="{BB962C8B-B14F-4D97-AF65-F5344CB8AC3E}">
        <p14:creationId xmlns:p14="http://schemas.microsoft.com/office/powerpoint/2010/main" val="3402987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60399" y="1498604"/>
            <a:ext cx="3022697"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868882" y="514926"/>
            <a:ext cx="366820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60399" y="2777069"/>
            <a:ext cx="3022697"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70687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60399" y="4800600"/>
            <a:ext cx="687669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60399" y="609600"/>
            <a:ext cx="6876690"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60399" y="5367338"/>
            <a:ext cx="687669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34A4961A-2823-4180-951A-7DAAA0692EF4}" type="slidenum">
              <a:rPr lang="en-US" altLang="ja-JP" smtClean="0"/>
              <a:pPr>
                <a:defRPr/>
              </a:pPr>
              <a:t>‹#›</a:t>
            </a:fld>
            <a:endParaRPr lang="en-US" altLang="ja-JP" dirty="0"/>
          </a:p>
        </p:txBody>
      </p:sp>
    </p:spTree>
    <p:extLst>
      <p:ext uri="{BB962C8B-B14F-4D97-AF65-F5344CB8AC3E}">
        <p14:creationId xmlns:p14="http://schemas.microsoft.com/office/powerpoint/2010/main" val="1470968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9172" y="-8468"/>
            <a:ext cx="993395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grpSp>
      <p:sp>
        <p:nvSpPr>
          <p:cNvPr id="2" name="Title Placeholder 1"/>
          <p:cNvSpPr>
            <a:spLocks noGrp="1"/>
          </p:cNvSpPr>
          <p:nvPr>
            <p:ph type="title"/>
          </p:nvPr>
        </p:nvSpPr>
        <p:spPr>
          <a:xfrm>
            <a:off x="660400" y="609600"/>
            <a:ext cx="6876689"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2160590"/>
            <a:ext cx="6876690"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855696" y="6041364"/>
            <a:ext cx="741143"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ltLang="ja-JP" dirty="0"/>
          </a:p>
        </p:txBody>
      </p:sp>
      <p:sp>
        <p:nvSpPr>
          <p:cNvPr id="5" name="Footer Placeholder 4"/>
          <p:cNvSpPr>
            <a:spLocks noGrp="1"/>
          </p:cNvSpPr>
          <p:nvPr>
            <p:ph type="ftr" sz="quarter" idx="3"/>
          </p:nvPr>
        </p:nvSpPr>
        <p:spPr>
          <a:xfrm>
            <a:off x="660399" y="6041364"/>
            <a:ext cx="5008221"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ja-JP" dirty="0"/>
          </a:p>
        </p:txBody>
      </p:sp>
      <p:sp>
        <p:nvSpPr>
          <p:cNvPr id="6" name="Slide Number Placeholder 5"/>
          <p:cNvSpPr>
            <a:spLocks noGrp="1"/>
          </p:cNvSpPr>
          <p:nvPr>
            <p:ph type="sldNum" sz="quarter" idx="4"/>
          </p:nvPr>
        </p:nvSpPr>
        <p:spPr>
          <a:xfrm>
            <a:off x="6981732" y="6041364"/>
            <a:ext cx="55535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321131932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28464" y="356448"/>
            <a:ext cx="4348472"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ミライ</a:t>
            </a:r>
            <a:r>
              <a:rPr lang="en-US" altLang="ja-JP" sz="2400" b="1" dirty="0">
                <a:latin typeface="BIZ UDPゴシック" panose="020B0400000000000000" pitchFamily="50" charset="-128"/>
                <a:ea typeface="BIZ UDPゴシック" panose="020B0400000000000000" pitchFamily="50" charset="-128"/>
              </a:rPr>
              <a:t>×</a:t>
            </a:r>
            <a:r>
              <a:rPr lang="ja-JP" altLang="en-US" sz="2400" b="1" dirty="0">
                <a:latin typeface="BIZ UDPゴシック" panose="020B0400000000000000" pitchFamily="50" charset="-128"/>
                <a:ea typeface="BIZ UDPゴシック" panose="020B0400000000000000" pitchFamily="50" charset="-128"/>
              </a:rPr>
              <a:t>シゴト探究プロジェクト</a:t>
            </a:r>
            <a:endParaRPr lang="en-US" altLang="ja-JP" sz="2400" b="1"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E35FCFD5-44E5-46C9-B538-5801B77FC473}"/>
              </a:ext>
            </a:extLst>
          </p:cNvPr>
          <p:cNvSpPr txBox="1"/>
          <p:nvPr/>
        </p:nvSpPr>
        <p:spPr>
          <a:xfrm>
            <a:off x="4953000" y="5687467"/>
            <a:ext cx="2880320" cy="646331"/>
          </a:xfrm>
          <a:prstGeom prst="rect">
            <a:avLst/>
          </a:prstGeom>
          <a:noFill/>
        </p:spPr>
        <p:txBody>
          <a:bodyPr wrap="square">
            <a:spAutoFit/>
          </a:bodyPr>
          <a:lstStyle/>
          <a:p>
            <a:r>
              <a:rPr lang="ja-JP" altLang="en-US" dirty="0">
                <a:latin typeface="ＭＳ ゴシック" panose="020B0609070205080204" pitchFamily="49" charset="-128"/>
                <a:ea typeface="ＭＳ ゴシック" panose="020B0609070205080204" pitchFamily="49" charset="-128"/>
              </a:rPr>
              <a:t>大分県教育庁義務教育課</a:t>
            </a:r>
            <a:endParaRPr lang="en-US" altLang="ja-JP" dirty="0">
              <a:latin typeface="ＭＳ ゴシック" panose="020B0609070205080204" pitchFamily="49" charset="-128"/>
              <a:ea typeface="ＭＳ ゴシック" panose="020B0609070205080204" pitchFamily="49" charset="-128"/>
            </a:endParaRPr>
          </a:p>
          <a:p>
            <a:r>
              <a:rPr lang="ja-JP" altLang="en-US" dirty="0">
                <a:latin typeface="ＭＳ ゴシック" panose="020B0609070205080204" pitchFamily="49" charset="-128"/>
                <a:ea typeface="ＭＳ ゴシック" panose="020B0609070205080204" pitchFamily="49" charset="-128"/>
              </a:rPr>
              <a:t>指導主事　　平松　秀敏　</a:t>
            </a:r>
            <a:endParaRPr lang="en-US" altLang="ja-JP" dirty="0">
              <a:latin typeface="ＭＳ ゴシック" panose="020B0609070205080204" pitchFamily="49" charset="-128"/>
              <a:ea typeface="ＭＳ ゴシック" panose="020B0609070205080204" pitchFamily="49" charset="-128"/>
            </a:endParaRPr>
          </a:p>
        </p:txBody>
      </p:sp>
      <p:sp>
        <p:nvSpPr>
          <p:cNvPr id="8" name="テキスト ボックス 7">
            <a:extLst>
              <a:ext uri="{FF2B5EF4-FFF2-40B4-BE49-F238E27FC236}">
                <a16:creationId xmlns:a16="http://schemas.microsoft.com/office/drawing/2014/main" id="{11CD7A7C-2BD4-47B9-9ED6-1CA306EF18A6}"/>
              </a:ext>
            </a:extLst>
          </p:cNvPr>
          <p:cNvSpPr txBox="1"/>
          <p:nvPr/>
        </p:nvSpPr>
        <p:spPr>
          <a:xfrm>
            <a:off x="4320023" y="5287357"/>
            <a:ext cx="3527071" cy="400110"/>
          </a:xfrm>
          <a:prstGeom prst="rect">
            <a:avLst/>
          </a:prstGeom>
          <a:noFill/>
        </p:spPr>
        <p:txBody>
          <a:bodyPr wrap="square">
            <a:spAutoFit/>
          </a:bodyPr>
          <a:lstStyle/>
          <a:p>
            <a:r>
              <a:rPr lang="ja-JP" altLang="en-US" sz="2000" dirty="0">
                <a:latin typeface="ＭＳ ゴシック" panose="020B0609070205080204" pitchFamily="49" charset="-128"/>
                <a:ea typeface="ＭＳ ゴシック" panose="020B0609070205080204" pitchFamily="49" charset="-128"/>
              </a:rPr>
              <a:t>令和７年１１月２０日（木）</a:t>
            </a:r>
          </a:p>
        </p:txBody>
      </p:sp>
      <p:sp>
        <p:nvSpPr>
          <p:cNvPr id="9" name="テキスト ボックス 8"/>
          <p:cNvSpPr txBox="1"/>
          <p:nvPr/>
        </p:nvSpPr>
        <p:spPr>
          <a:xfrm>
            <a:off x="715802" y="1902996"/>
            <a:ext cx="8180548" cy="974498"/>
          </a:xfrm>
          <a:prstGeom prst="rect">
            <a:avLst/>
          </a:prstGeom>
          <a:noFill/>
        </p:spPr>
        <p:txBody>
          <a:bodyPr wrap="square" rtlCol="0">
            <a:spAutoFit/>
          </a:bodyPr>
          <a:lstStyle/>
          <a:p>
            <a:pPr>
              <a:lnSpc>
                <a:spcPts val="3700"/>
              </a:lnSpc>
            </a:pPr>
            <a:r>
              <a:rPr lang="ja-JP" altLang="en-US" sz="2800" b="1" dirty="0">
                <a:latin typeface="BIZ UDPゴシック" panose="020B0400000000000000" pitchFamily="50" charset="-128"/>
                <a:ea typeface="BIZ UDPゴシック" panose="020B0400000000000000" pitchFamily="50" charset="-128"/>
              </a:rPr>
              <a:t>中学校教諭のお仕事とは</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a:t>
            </a:r>
            <a:endParaRPr lang="en-US" altLang="ja-JP" sz="2800" b="1" dirty="0">
              <a:latin typeface="BIZ UDPゴシック" panose="020B0400000000000000" pitchFamily="50" charset="-128"/>
              <a:ea typeface="BIZ UDPゴシック" panose="020B0400000000000000" pitchFamily="50" charset="-128"/>
            </a:endParaRPr>
          </a:p>
          <a:p>
            <a:pPr>
              <a:lnSpc>
                <a:spcPts val="3700"/>
              </a:lnSpc>
            </a:pPr>
            <a:r>
              <a:rPr lang="ja-JP" altLang="en-US" sz="2800" b="1" dirty="0">
                <a:latin typeface="BIZ UDPゴシック" panose="020B0400000000000000" pitchFamily="50" charset="-128"/>
                <a:ea typeface="BIZ UDPゴシック" panose="020B0400000000000000" pitchFamily="50" charset="-128"/>
              </a:rPr>
              <a:t>　　　　　～仕事の魅力とやりがいの紹介～　　　　　　　　　　　　</a:t>
            </a:r>
            <a:endParaRPr lang="en-US" altLang="ja-JP" sz="2800" b="1" dirty="0">
              <a:latin typeface="BIZ UDPゴシック" panose="020B0400000000000000" pitchFamily="50" charset="-128"/>
              <a:ea typeface="BIZ UDPゴシック" panose="020B0400000000000000" pitchFamily="50" charset="-128"/>
            </a:endParaRPr>
          </a:p>
        </p:txBody>
      </p:sp>
      <p:sp>
        <p:nvSpPr>
          <p:cNvPr id="10" name="正方形/長方形 9"/>
          <p:cNvSpPr/>
          <p:nvPr/>
        </p:nvSpPr>
        <p:spPr>
          <a:xfrm>
            <a:off x="604528" y="1741257"/>
            <a:ext cx="7128000" cy="72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 name="スライド番号プレースホルダー 1"/>
          <p:cNvSpPr>
            <a:spLocks noGrp="1"/>
          </p:cNvSpPr>
          <p:nvPr>
            <p:ph type="sldNum" sz="quarter" idx="12"/>
          </p:nvPr>
        </p:nvSpPr>
        <p:spPr>
          <a:xfrm>
            <a:off x="8795390" y="6472984"/>
            <a:ext cx="338737" cy="385016"/>
          </a:xfrm>
        </p:spPr>
        <p:txBody>
          <a:bodyPr/>
          <a:lstStyle/>
          <a:p>
            <a:fld id="{DAAF23B0-AD86-464B-AFB8-4D0DE56EB041}" type="slidenum">
              <a:rPr lang="ja-JP" altLang="en-US" sz="1200"/>
              <a:t>1</a:t>
            </a:fld>
            <a:endParaRPr lang="ja-JP" altLang="en-US" sz="1200" dirty="0"/>
          </a:p>
        </p:txBody>
      </p:sp>
      <p:sp>
        <p:nvSpPr>
          <p:cNvPr id="11" name="正方形/長方形 10"/>
          <p:cNvSpPr/>
          <p:nvPr/>
        </p:nvSpPr>
        <p:spPr>
          <a:xfrm>
            <a:off x="604528" y="2967233"/>
            <a:ext cx="7128000" cy="72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Tree>
    <p:extLst>
      <p:ext uri="{BB962C8B-B14F-4D97-AF65-F5344CB8AC3E}">
        <p14:creationId xmlns:p14="http://schemas.microsoft.com/office/powerpoint/2010/main" val="190084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0ECE1-AADA-4982-182D-4C1AA6AE0D04}"/>
            </a:ext>
          </a:extLst>
        </p:cNvPr>
        <p:cNvGrpSpPr/>
        <p:nvPr/>
      </p:nvGrpSpPr>
      <p:grpSpPr>
        <a:xfrm>
          <a:off x="0" y="0"/>
          <a:ext cx="0" cy="0"/>
          <a:chOff x="0" y="0"/>
          <a:chExt cx="0" cy="0"/>
        </a:xfrm>
      </p:grpSpPr>
      <p:sp>
        <p:nvSpPr>
          <p:cNvPr id="20" name="四角形: 角を丸くする 19">
            <a:extLst>
              <a:ext uri="{FF2B5EF4-FFF2-40B4-BE49-F238E27FC236}">
                <a16:creationId xmlns:a16="http://schemas.microsoft.com/office/drawing/2014/main" id="{F1FF7AAC-4438-CA7A-40A7-80167E84B220}"/>
              </a:ext>
            </a:extLst>
          </p:cNvPr>
          <p:cNvSpPr/>
          <p:nvPr/>
        </p:nvSpPr>
        <p:spPr>
          <a:xfrm>
            <a:off x="503633" y="3376972"/>
            <a:ext cx="6731568" cy="447936"/>
          </a:xfrm>
          <a:prstGeom prst="roundRect">
            <a:avLst/>
          </a:prstGeom>
          <a:solidFill>
            <a:srgbClr val="FFE5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17E3B3BC-F93F-0DB2-B7D2-441B39963DD5}"/>
              </a:ext>
            </a:extLst>
          </p:cNvPr>
          <p:cNvSpPr/>
          <p:nvPr/>
        </p:nvSpPr>
        <p:spPr>
          <a:xfrm>
            <a:off x="513672" y="4418381"/>
            <a:ext cx="6252359" cy="833891"/>
          </a:xfrm>
          <a:prstGeom prst="roundRect">
            <a:avLst/>
          </a:prstGeom>
          <a:solidFill>
            <a:srgbClr val="FFE5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240A9D55-0B7D-0B57-12A2-E2C08BA5D5C0}"/>
              </a:ext>
            </a:extLst>
          </p:cNvPr>
          <p:cNvSpPr/>
          <p:nvPr/>
        </p:nvSpPr>
        <p:spPr>
          <a:xfrm>
            <a:off x="513672" y="1799979"/>
            <a:ext cx="7247640" cy="715187"/>
          </a:xfrm>
          <a:prstGeom prst="roundRect">
            <a:avLst/>
          </a:prstGeom>
          <a:solidFill>
            <a:srgbClr val="FFE5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74B7C332-5954-8A04-6998-8BCA739C94B6}"/>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2</a:t>
            </a:fld>
            <a:endParaRPr lang="ja-JP" altLang="en-US" sz="1200" dirty="0"/>
          </a:p>
        </p:txBody>
      </p:sp>
      <p:sp>
        <p:nvSpPr>
          <p:cNvPr id="3" name="テキスト ボックス 2">
            <a:extLst>
              <a:ext uri="{FF2B5EF4-FFF2-40B4-BE49-F238E27FC236}">
                <a16:creationId xmlns:a16="http://schemas.microsoft.com/office/drawing/2014/main" id="{89CEC42E-EB5C-25B9-E136-392478273B9F}"/>
              </a:ext>
            </a:extLst>
          </p:cNvPr>
          <p:cNvSpPr txBox="1"/>
          <p:nvPr/>
        </p:nvSpPr>
        <p:spPr>
          <a:xfrm>
            <a:off x="500842" y="397328"/>
            <a:ext cx="6116437"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中学校の先生の先生に関するクイズ</a:t>
            </a:r>
            <a:endParaRPr lang="en-US" altLang="ja-JP" sz="2800" b="1"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733CB628-4EA8-2FFC-9F78-E1C1C002E44C}"/>
              </a:ext>
            </a:extLst>
          </p:cNvPr>
          <p:cNvSpPr txBox="1"/>
          <p:nvPr/>
        </p:nvSpPr>
        <p:spPr>
          <a:xfrm>
            <a:off x="513672" y="1793005"/>
            <a:ext cx="7018512" cy="707886"/>
          </a:xfrm>
          <a:prstGeom prst="rect">
            <a:avLst/>
          </a:prstGeom>
          <a:noFill/>
        </p:spPr>
        <p:txBody>
          <a:bodyPr wrap="square">
            <a:spAutoFit/>
          </a:bodyPr>
          <a:lstStyle/>
          <a:p>
            <a:pPr marL="447675" indent="-447675"/>
            <a:r>
              <a:rPr lang="en-US" altLang="ja-JP" sz="2000" dirty="0">
                <a:latin typeface="BIZ UDPゴシック" panose="020B0400000000000000" pitchFamily="50" charset="-128"/>
                <a:ea typeface="BIZ UDPゴシック" panose="020B0400000000000000" pitchFamily="50" charset="-128"/>
              </a:rPr>
              <a:t>Q</a:t>
            </a:r>
            <a:r>
              <a:rPr lang="ja-JP" altLang="en-US" sz="2000" dirty="0">
                <a:latin typeface="BIZ UDPゴシック" panose="020B0400000000000000" pitchFamily="50" charset="-128"/>
                <a:ea typeface="BIZ UDPゴシック" panose="020B0400000000000000" pitchFamily="50" charset="-128"/>
              </a:rPr>
              <a:t>１</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 中学校の先生は，専門の教科だけでなく，小学校の先生と同じように他の教科も教えてよい？</a:t>
            </a:r>
            <a:endParaRPr lang="en-US" altLang="ja-JP" sz="2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DAC3FFFE-D49B-BD3F-CFE7-57562EFB29CE}"/>
              </a:ext>
            </a:extLst>
          </p:cNvPr>
          <p:cNvSpPr txBox="1"/>
          <p:nvPr/>
        </p:nvSpPr>
        <p:spPr>
          <a:xfrm>
            <a:off x="500842" y="1019665"/>
            <a:ext cx="6828422" cy="646331"/>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日頃から身近にいる中学校の先生。みなさんはどのくらい中学校の先生の仕事を知っていますか？</a:t>
            </a:r>
          </a:p>
        </p:txBody>
      </p:sp>
      <p:sp>
        <p:nvSpPr>
          <p:cNvPr id="10" name="テキスト ボックス 9">
            <a:extLst>
              <a:ext uri="{FF2B5EF4-FFF2-40B4-BE49-F238E27FC236}">
                <a16:creationId xmlns:a16="http://schemas.microsoft.com/office/drawing/2014/main" id="{749B8C93-1194-54C3-1375-1C4A5042B485}"/>
              </a:ext>
            </a:extLst>
          </p:cNvPr>
          <p:cNvSpPr txBox="1"/>
          <p:nvPr/>
        </p:nvSpPr>
        <p:spPr>
          <a:xfrm>
            <a:off x="584866" y="2649149"/>
            <a:ext cx="7247640" cy="646331"/>
          </a:xfrm>
          <a:prstGeom prst="rect">
            <a:avLst/>
          </a:prstGeom>
          <a:noFill/>
        </p:spPr>
        <p:txBody>
          <a:bodyPr wrap="square">
            <a:spAutoFit/>
          </a:bodyPr>
          <a:lstStyle/>
          <a:p>
            <a:pPr marL="447675" indent="-447675"/>
            <a:r>
              <a:rPr lang="en-US" altLang="ja-JP" dirty="0">
                <a:latin typeface="BIZ UDPゴシック" panose="020B0400000000000000" pitchFamily="50" charset="-128"/>
                <a:ea typeface="BIZ UDPゴシック" panose="020B0400000000000000" pitchFamily="50" charset="-128"/>
              </a:rPr>
              <a:t>A</a:t>
            </a:r>
            <a:r>
              <a:rPr lang="ja-JP" altLang="en-US" dirty="0">
                <a:latin typeface="BIZ UDPゴシック" panose="020B0400000000000000" pitchFamily="50" charset="-128"/>
                <a:ea typeface="BIZ UDPゴシック" panose="020B0400000000000000" pitchFamily="50" charset="-128"/>
              </a:rPr>
              <a:t>１．中学校の先生は，原則として「国語」「理科」といった教科ごとの免許状が必要です。　　　</a:t>
            </a:r>
            <a:endParaRPr lang="en-US" altLang="ja-JP" dirty="0">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DACD9BA9-6CB7-7283-52CD-A345FE16BEF7}"/>
              </a:ext>
            </a:extLst>
          </p:cNvPr>
          <p:cNvSpPr txBox="1"/>
          <p:nvPr/>
        </p:nvSpPr>
        <p:spPr>
          <a:xfrm>
            <a:off x="500842" y="4481383"/>
            <a:ext cx="6252358" cy="707886"/>
          </a:xfrm>
          <a:prstGeom prst="rect">
            <a:avLst/>
          </a:prstGeom>
          <a:noFill/>
        </p:spPr>
        <p:txBody>
          <a:bodyPr wrap="square">
            <a:spAutoFit/>
          </a:bodyPr>
          <a:lstStyle/>
          <a:p>
            <a:pPr marL="447675" indent="-447675"/>
            <a:r>
              <a:rPr lang="en-US" altLang="ja-JP" sz="2000" dirty="0">
                <a:latin typeface="BIZ UDPゴシック" panose="020B0400000000000000" pitchFamily="50" charset="-128"/>
                <a:ea typeface="BIZ UDPゴシック" panose="020B0400000000000000" pitchFamily="50" charset="-128"/>
              </a:rPr>
              <a:t>Q</a:t>
            </a:r>
            <a:r>
              <a:rPr lang="ja-JP" altLang="en-US" sz="2000" dirty="0">
                <a:latin typeface="BIZ UDPゴシック" panose="020B0400000000000000" pitchFamily="50" charset="-128"/>
                <a:ea typeface="BIZ UDPゴシック" panose="020B0400000000000000" pitchFamily="50" charset="-128"/>
              </a:rPr>
              <a:t>３</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夏休みや冬休みなどの長期休みは，学校の先生もみなさんと同じように休んでいる？</a:t>
            </a:r>
            <a:endParaRPr lang="en-US" altLang="ja-JP" sz="2000"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63BE988C-E594-8177-5528-145417E442C2}"/>
              </a:ext>
            </a:extLst>
          </p:cNvPr>
          <p:cNvSpPr txBox="1"/>
          <p:nvPr/>
        </p:nvSpPr>
        <p:spPr>
          <a:xfrm>
            <a:off x="533470" y="5315274"/>
            <a:ext cx="6219729" cy="646331"/>
          </a:xfrm>
          <a:prstGeom prst="rect">
            <a:avLst/>
          </a:prstGeom>
          <a:noFill/>
        </p:spPr>
        <p:txBody>
          <a:bodyPr wrap="square">
            <a:spAutoFit/>
          </a:bodyPr>
          <a:lstStyle/>
          <a:p>
            <a:pPr marL="447675" indent="-447675"/>
            <a:r>
              <a:rPr lang="en-US" altLang="ja-JP" dirty="0">
                <a:latin typeface="BIZ UDPゴシック" panose="020B0400000000000000" pitchFamily="50" charset="-128"/>
                <a:ea typeface="BIZ UDPゴシック" panose="020B0400000000000000" pitchFamily="50" charset="-128"/>
              </a:rPr>
              <a:t>A</a:t>
            </a:r>
            <a:r>
              <a:rPr lang="ja-JP" altLang="en-US" dirty="0">
                <a:latin typeface="BIZ UDPゴシック" panose="020B0400000000000000" pitchFamily="50" charset="-128"/>
                <a:ea typeface="BIZ UDPゴシック" panose="020B0400000000000000" pitchFamily="50" charset="-128"/>
              </a:rPr>
              <a:t>３．夏季休暇などはありますが，多くは中学校で次の学期の準備や部活動などを行っています。　　　</a:t>
            </a:r>
            <a:endParaRPr lang="en-US" altLang="ja-JP"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A130BC1-BA99-2524-BF14-69EC3328E3FB}"/>
              </a:ext>
            </a:extLst>
          </p:cNvPr>
          <p:cNvSpPr txBox="1"/>
          <p:nvPr/>
        </p:nvSpPr>
        <p:spPr>
          <a:xfrm>
            <a:off x="485362" y="3393537"/>
            <a:ext cx="6621653" cy="400110"/>
          </a:xfrm>
          <a:prstGeom prst="rect">
            <a:avLst/>
          </a:prstGeom>
          <a:noFill/>
        </p:spPr>
        <p:txBody>
          <a:bodyPr wrap="square">
            <a:spAutoFit/>
          </a:bodyPr>
          <a:lstStyle/>
          <a:p>
            <a:pPr marL="447675" indent="-447675"/>
            <a:r>
              <a:rPr lang="en-US" altLang="ja-JP" sz="2000" dirty="0">
                <a:latin typeface="BIZ UDPゴシック" panose="020B0400000000000000" pitchFamily="50" charset="-128"/>
                <a:ea typeface="BIZ UDPゴシック" panose="020B0400000000000000" pitchFamily="50" charset="-128"/>
              </a:rPr>
              <a:t>Q</a:t>
            </a:r>
            <a:r>
              <a:rPr lang="ja-JP" altLang="en-US" sz="2000" dirty="0">
                <a:latin typeface="BIZ UDPゴシック" panose="020B0400000000000000" pitchFamily="50" charset="-128"/>
                <a:ea typeface="BIZ UDPゴシック" panose="020B0400000000000000" pitchFamily="50" charset="-128"/>
              </a:rPr>
              <a:t>２</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中学校の先生の給食は，無償で食べることができる？</a:t>
            </a:r>
            <a:endParaRPr lang="en-US" altLang="ja-JP" sz="20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27A6AD30-E355-4C73-C534-DB8094940704}"/>
              </a:ext>
            </a:extLst>
          </p:cNvPr>
          <p:cNvSpPr txBox="1"/>
          <p:nvPr/>
        </p:nvSpPr>
        <p:spPr>
          <a:xfrm>
            <a:off x="567027" y="3907157"/>
            <a:ext cx="5472608" cy="369332"/>
          </a:xfrm>
          <a:prstGeom prst="rect">
            <a:avLst/>
          </a:prstGeom>
          <a:noFill/>
        </p:spPr>
        <p:txBody>
          <a:bodyPr wrap="square">
            <a:spAutoFit/>
          </a:bodyPr>
          <a:lstStyle/>
          <a:p>
            <a:pPr marL="447675" indent="-447675"/>
            <a:r>
              <a:rPr lang="en-US" altLang="ja-JP" dirty="0">
                <a:latin typeface="BIZ UDPゴシック" panose="020B0400000000000000" pitchFamily="50" charset="-128"/>
                <a:ea typeface="BIZ UDPゴシック" panose="020B0400000000000000" pitchFamily="50" charset="-128"/>
              </a:rPr>
              <a:t>A</a:t>
            </a:r>
            <a:r>
              <a:rPr lang="ja-JP" altLang="en-US" dirty="0">
                <a:latin typeface="BIZ UDPゴシック" panose="020B0400000000000000" pitchFamily="50" charset="-128"/>
                <a:ea typeface="BIZ UDPゴシック" panose="020B0400000000000000" pitchFamily="50" charset="-128"/>
              </a:rPr>
              <a:t>２．そんなことありません。給食費を払っています。　　　</a:t>
            </a:r>
            <a:endParaRPr lang="en-US" altLang="ja-JP" dirty="0">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FE2A0A64-55A7-05E6-73E7-AD2D9BF713FF}"/>
              </a:ext>
            </a:extLst>
          </p:cNvPr>
          <p:cNvSpPr txBox="1"/>
          <p:nvPr/>
        </p:nvSpPr>
        <p:spPr>
          <a:xfrm>
            <a:off x="704528" y="6024607"/>
            <a:ext cx="4142765" cy="400110"/>
          </a:xfrm>
          <a:prstGeom prst="rect">
            <a:avLst/>
          </a:prstGeom>
          <a:noFill/>
        </p:spPr>
        <p:txBody>
          <a:bodyPr wrap="square">
            <a:spAutoFit/>
          </a:bodyPr>
          <a:lstStyle/>
          <a:p>
            <a:pPr marL="447675" indent="-447675"/>
            <a:r>
              <a:rPr lang="ja-JP" altLang="en-US" sz="2000" dirty="0">
                <a:latin typeface="BIZ UDPゴシック" panose="020B0400000000000000" pitchFamily="50" charset="-128"/>
                <a:ea typeface="BIZ UDPゴシック" panose="020B0400000000000000" pitchFamily="50" charset="-128"/>
              </a:rPr>
              <a:t>みなさん，全問正解できましたか？</a:t>
            </a:r>
            <a:endParaRPr lang="en-US" altLang="ja-JP" sz="2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34849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B8BDDD1-0450-D254-84E5-3A9BCB9D559A}"/>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3</a:t>
            </a:fld>
            <a:endParaRPr lang="ja-JP" altLang="en-US" sz="1200" dirty="0"/>
          </a:p>
        </p:txBody>
      </p:sp>
      <p:sp>
        <p:nvSpPr>
          <p:cNvPr id="3" name="テキスト ボックス 2">
            <a:extLst>
              <a:ext uri="{FF2B5EF4-FFF2-40B4-BE49-F238E27FC236}">
                <a16:creationId xmlns:a16="http://schemas.microsoft.com/office/drawing/2014/main" id="{A8990417-E0AC-54DB-8F20-B6176C76E678}"/>
              </a:ext>
            </a:extLst>
          </p:cNvPr>
          <p:cNvSpPr txBox="1"/>
          <p:nvPr/>
        </p:nvSpPr>
        <p:spPr>
          <a:xfrm>
            <a:off x="492747" y="537758"/>
            <a:ext cx="4815299"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中学校の先生の仕事とは</a:t>
            </a:r>
            <a:r>
              <a:rPr lang="en-US" altLang="ja-JP" sz="2800" b="1" dirty="0">
                <a:latin typeface="BIZ UDPゴシック" panose="020B0400000000000000" pitchFamily="50" charset="-128"/>
                <a:ea typeface="BIZ UDPゴシック" panose="020B0400000000000000" pitchFamily="50" charset="-128"/>
              </a:rPr>
              <a:t>…</a:t>
            </a:r>
          </a:p>
        </p:txBody>
      </p:sp>
      <p:sp>
        <p:nvSpPr>
          <p:cNvPr id="5" name="テキスト ボックス 4">
            <a:extLst>
              <a:ext uri="{FF2B5EF4-FFF2-40B4-BE49-F238E27FC236}">
                <a16:creationId xmlns:a16="http://schemas.microsoft.com/office/drawing/2014/main" id="{85DD4DB7-5A16-FD52-984A-D12C7AF16C1A}"/>
              </a:ext>
            </a:extLst>
          </p:cNvPr>
          <p:cNvSpPr txBox="1"/>
          <p:nvPr/>
        </p:nvSpPr>
        <p:spPr>
          <a:xfrm>
            <a:off x="589611" y="1120676"/>
            <a:ext cx="4741694"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○専門教科の指導</a:t>
            </a:r>
          </a:p>
        </p:txBody>
      </p:sp>
      <p:sp>
        <p:nvSpPr>
          <p:cNvPr id="6" name="テキスト ボックス 5">
            <a:extLst>
              <a:ext uri="{FF2B5EF4-FFF2-40B4-BE49-F238E27FC236}">
                <a16:creationId xmlns:a16="http://schemas.microsoft.com/office/drawing/2014/main" id="{80C26872-06E1-31AE-06E3-FDFDB878CF89}"/>
              </a:ext>
            </a:extLst>
          </p:cNvPr>
          <p:cNvSpPr txBox="1"/>
          <p:nvPr/>
        </p:nvSpPr>
        <p:spPr>
          <a:xfrm>
            <a:off x="603938" y="3822399"/>
            <a:ext cx="5910246"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私がこの仕事についたきっかけは</a:t>
            </a:r>
            <a:r>
              <a:rPr lang="en-US" altLang="ja-JP" sz="2800" b="1" dirty="0">
                <a:latin typeface="BIZ UDPゴシック" panose="020B0400000000000000" pitchFamily="50" charset="-128"/>
                <a:ea typeface="BIZ UDPゴシック" panose="020B0400000000000000" pitchFamily="50" charset="-128"/>
              </a:rPr>
              <a:t>…</a:t>
            </a:r>
          </a:p>
        </p:txBody>
      </p:sp>
      <p:sp>
        <p:nvSpPr>
          <p:cNvPr id="7" name="テキスト ボックス 6">
            <a:extLst>
              <a:ext uri="{FF2B5EF4-FFF2-40B4-BE49-F238E27FC236}">
                <a16:creationId xmlns:a16="http://schemas.microsoft.com/office/drawing/2014/main" id="{ACDE8F2F-427F-54A5-AD06-F47B9AF33CBA}"/>
              </a:ext>
            </a:extLst>
          </p:cNvPr>
          <p:cNvSpPr txBox="1"/>
          <p:nvPr/>
        </p:nvSpPr>
        <p:spPr>
          <a:xfrm>
            <a:off x="626930" y="4444736"/>
            <a:ext cx="7018512" cy="1754326"/>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　担任を受け持って頂いた恩師の影響が１番です。生徒会の活動等で悩んだいたときに，私に寄り添う言葉をかけてくれました。私自身もこのように生徒とともに歩む先生になりたいと思うようになりました。また先生方の仲がすごくよく職員室を訪ねるといつも明るく仕事をしている様子を見て，中学校の先生になってみたいという思いが一層強くなり，この職業を目指しました。</a:t>
            </a:r>
            <a:endParaRPr lang="en-US" altLang="ja-JP" dirty="0">
              <a:latin typeface="BIZ UDPゴシック" panose="020B0400000000000000" pitchFamily="50" charset="-128"/>
              <a:ea typeface="BIZ UDPゴシック" panose="020B0400000000000000" pitchFamily="50" charset="-128"/>
            </a:endParaRPr>
          </a:p>
        </p:txBody>
      </p:sp>
      <p:pic>
        <p:nvPicPr>
          <p:cNvPr id="9" name="図 8" descr="人の顔の絵&#10;&#10;AI 生成コンテンツは誤りを含む可能性があります。">
            <a:extLst>
              <a:ext uri="{FF2B5EF4-FFF2-40B4-BE49-F238E27FC236}">
                <a16:creationId xmlns:a16="http://schemas.microsoft.com/office/drawing/2014/main" id="{344E640C-155B-581D-1773-64330488E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6930" y="60931"/>
            <a:ext cx="2609244" cy="2867707"/>
          </a:xfrm>
          <a:prstGeom prst="rect">
            <a:avLst/>
          </a:prstGeom>
        </p:spPr>
      </p:pic>
      <p:sp>
        <p:nvSpPr>
          <p:cNvPr id="4" name="テキスト ボックス 3">
            <a:extLst>
              <a:ext uri="{FF2B5EF4-FFF2-40B4-BE49-F238E27FC236}">
                <a16:creationId xmlns:a16="http://schemas.microsoft.com/office/drawing/2014/main" id="{4047BE39-A521-F62A-6AB4-BB6942364FE4}"/>
              </a:ext>
            </a:extLst>
          </p:cNvPr>
          <p:cNvSpPr txBox="1"/>
          <p:nvPr/>
        </p:nvSpPr>
        <p:spPr>
          <a:xfrm>
            <a:off x="589611" y="1474677"/>
            <a:ext cx="4741694"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○クラス担任業務</a:t>
            </a:r>
          </a:p>
        </p:txBody>
      </p:sp>
      <p:sp>
        <p:nvSpPr>
          <p:cNvPr id="8" name="テキスト ボックス 7">
            <a:extLst>
              <a:ext uri="{FF2B5EF4-FFF2-40B4-BE49-F238E27FC236}">
                <a16:creationId xmlns:a16="http://schemas.microsoft.com/office/drawing/2014/main" id="{2AD50546-CEA8-FD91-C939-84BF69302171}"/>
              </a:ext>
            </a:extLst>
          </p:cNvPr>
          <p:cNvSpPr txBox="1"/>
          <p:nvPr/>
        </p:nvSpPr>
        <p:spPr>
          <a:xfrm>
            <a:off x="593186" y="1842128"/>
            <a:ext cx="4741694"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○行事や部活動等の運営</a:t>
            </a:r>
          </a:p>
        </p:txBody>
      </p:sp>
      <p:sp>
        <p:nvSpPr>
          <p:cNvPr id="11" name="テキスト ボックス 10">
            <a:extLst>
              <a:ext uri="{FF2B5EF4-FFF2-40B4-BE49-F238E27FC236}">
                <a16:creationId xmlns:a16="http://schemas.microsoft.com/office/drawing/2014/main" id="{F23F5310-3790-438B-0715-A85EA8CFE4A6}"/>
              </a:ext>
            </a:extLst>
          </p:cNvPr>
          <p:cNvSpPr txBox="1"/>
          <p:nvPr/>
        </p:nvSpPr>
        <p:spPr>
          <a:xfrm>
            <a:off x="589611" y="2230388"/>
            <a:ext cx="4741694"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○保護者や地域の方との連携</a:t>
            </a:r>
          </a:p>
        </p:txBody>
      </p:sp>
      <p:sp>
        <p:nvSpPr>
          <p:cNvPr id="13" name="テキスト ボックス 12">
            <a:extLst>
              <a:ext uri="{FF2B5EF4-FFF2-40B4-BE49-F238E27FC236}">
                <a16:creationId xmlns:a16="http://schemas.microsoft.com/office/drawing/2014/main" id="{55346C02-7D6D-3525-DB7B-BF91E64F7503}"/>
              </a:ext>
            </a:extLst>
          </p:cNvPr>
          <p:cNvSpPr txBox="1"/>
          <p:nvPr/>
        </p:nvSpPr>
        <p:spPr>
          <a:xfrm>
            <a:off x="626930" y="2633149"/>
            <a:ext cx="5910246" cy="923330"/>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上記で示すものは一例です。中学校教員は，生徒に寄り添い，多くの人々と協力しながら、</a:t>
            </a:r>
            <a:r>
              <a:rPr lang="ja-JP" altLang="en-US" dirty="0">
                <a:solidFill>
                  <a:srgbClr val="FF0000"/>
                </a:solidFill>
                <a:latin typeface="BIZ UDPゴシック" panose="020B0400000000000000" pitchFamily="50" charset="-128"/>
                <a:ea typeface="BIZ UDPゴシック" panose="020B0400000000000000" pitchFamily="50" charset="-128"/>
              </a:rPr>
              <a:t>未来を担う生徒たちの成長</a:t>
            </a:r>
            <a:r>
              <a:rPr lang="ja-JP" altLang="en-US" dirty="0">
                <a:latin typeface="BIZ UDPゴシック" panose="020B0400000000000000" pitchFamily="50" charset="-128"/>
                <a:ea typeface="BIZ UDPゴシック" panose="020B0400000000000000" pitchFamily="50" charset="-128"/>
              </a:rPr>
              <a:t>を支える非常に社会的意義の大きい仕事です。</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58325-AA31-826B-A0DC-9ED814DDC2E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426E16C-B0FF-D555-C38E-88EDA3D1AAC1}"/>
              </a:ext>
            </a:extLst>
          </p:cNvPr>
          <p:cNvSpPr txBox="1"/>
          <p:nvPr/>
        </p:nvSpPr>
        <p:spPr>
          <a:xfrm>
            <a:off x="416496" y="548680"/>
            <a:ext cx="6912768"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中学校の先生はこんな仕事をしています！</a:t>
            </a:r>
            <a:endParaRPr lang="en-US" altLang="ja-JP" sz="2800" b="1" dirty="0">
              <a:latin typeface="BIZ UDPゴシック" panose="020B0400000000000000" pitchFamily="50" charset="-128"/>
              <a:ea typeface="BIZ UDPゴシック" panose="020B0400000000000000" pitchFamily="50" charset="-128"/>
            </a:endParaRPr>
          </a:p>
        </p:txBody>
      </p:sp>
      <p:grpSp>
        <p:nvGrpSpPr>
          <p:cNvPr id="26" name="グループ化 25">
            <a:extLst>
              <a:ext uri="{FF2B5EF4-FFF2-40B4-BE49-F238E27FC236}">
                <a16:creationId xmlns:a16="http://schemas.microsoft.com/office/drawing/2014/main" id="{8115C28F-DF14-4361-5D6F-00F3A5F1FDC0}"/>
              </a:ext>
            </a:extLst>
          </p:cNvPr>
          <p:cNvGrpSpPr/>
          <p:nvPr/>
        </p:nvGrpSpPr>
        <p:grpSpPr>
          <a:xfrm>
            <a:off x="287124" y="1307976"/>
            <a:ext cx="3903278" cy="1728192"/>
            <a:chOff x="282823" y="1268760"/>
            <a:chExt cx="3903278" cy="1728192"/>
          </a:xfrm>
        </p:grpSpPr>
        <p:grpSp>
          <p:nvGrpSpPr>
            <p:cNvPr id="19" name="グループ化 18">
              <a:extLst>
                <a:ext uri="{FF2B5EF4-FFF2-40B4-BE49-F238E27FC236}">
                  <a16:creationId xmlns:a16="http://schemas.microsoft.com/office/drawing/2014/main" id="{4E2CB72A-4B76-0DD9-D072-8122C2DCD1B8}"/>
                </a:ext>
              </a:extLst>
            </p:cNvPr>
            <p:cNvGrpSpPr/>
            <p:nvPr/>
          </p:nvGrpSpPr>
          <p:grpSpPr>
            <a:xfrm>
              <a:off x="282823" y="1268760"/>
              <a:ext cx="3903278" cy="1728192"/>
              <a:chOff x="401650" y="1700808"/>
              <a:chExt cx="3903278" cy="1728192"/>
            </a:xfrm>
          </p:grpSpPr>
          <p:sp>
            <p:nvSpPr>
              <p:cNvPr id="10" name="四角形: 角を丸くする 9">
                <a:extLst>
                  <a:ext uri="{FF2B5EF4-FFF2-40B4-BE49-F238E27FC236}">
                    <a16:creationId xmlns:a16="http://schemas.microsoft.com/office/drawing/2014/main" id="{6FDFAF29-FFD6-E9EE-BFAB-7AA6137A6C47}"/>
                  </a:ext>
                </a:extLst>
              </p:cNvPr>
              <p:cNvSpPr/>
              <p:nvPr/>
            </p:nvSpPr>
            <p:spPr>
              <a:xfrm>
                <a:off x="560512" y="1700808"/>
                <a:ext cx="3744416" cy="1728192"/>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47C9BD57-DF5E-C4F5-2D13-220DD16FE029}"/>
                  </a:ext>
                </a:extLst>
              </p:cNvPr>
              <p:cNvSpPr txBox="1"/>
              <p:nvPr/>
            </p:nvSpPr>
            <p:spPr>
              <a:xfrm>
                <a:off x="401650" y="1700808"/>
                <a:ext cx="2242537"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　</a:t>
                </a:r>
                <a:r>
                  <a:rPr lang="en-US" altLang="ja-JP" sz="2400" dirty="0">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計画を作る</a:t>
                </a:r>
                <a:r>
                  <a:rPr lang="en-US" altLang="ja-JP" sz="2400" dirty="0">
                    <a:latin typeface="BIZ UDPゴシック" panose="020B0400000000000000" pitchFamily="50" charset="-128"/>
                    <a:ea typeface="BIZ UDPゴシック" panose="020B0400000000000000" pitchFamily="50" charset="-128"/>
                  </a:rPr>
                  <a:t>】</a:t>
                </a:r>
                <a:endParaRPr lang="ja-JP" altLang="en-US" sz="24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67FBEDE-1D0D-72C0-01A2-879A77551459}"/>
                  </a:ext>
                </a:extLst>
              </p:cNvPr>
              <p:cNvSpPr txBox="1"/>
              <p:nvPr/>
            </p:nvSpPr>
            <p:spPr>
              <a:xfrm>
                <a:off x="632519" y="2120570"/>
                <a:ext cx="1991035" cy="1169551"/>
              </a:xfrm>
              <a:prstGeom prst="rect">
                <a:avLst/>
              </a:prstGeom>
              <a:noFill/>
            </p:spPr>
            <p:txBody>
              <a:bodyPr wrap="square">
                <a:spAutoFit/>
              </a:bodyPr>
              <a:lstStyle/>
              <a:p>
                <a:r>
                  <a:rPr lang="ja-JP" altLang="en-US" sz="1400" dirty="0">
                    <a:latin typeface="BIZ UDPゴシック" panose="020B0400000000000000" pitchFamily="50" charset="-128"/>
                    <a:ea typeface="BIZ UDPゴシック" panose="020B0400000000000000" pitchFamily="50" charset="-128"/>
                  </a:rPr>
                  <a:t>生徒のみなさんが生活しやすい環境を作るために，クラス運営の計画や行事・授業などの細案などを作成します。</a:t>
                </a:r>
                <a:endParaRPr lang="en-US" altLang="ja-JP" sz="1400" dirty="0">
                  <a:latin typeface="BIZ UDPゴシック" panose="020B0400000000000000" pitchFamily="50" charset="-128"/>
                  <a:ea typeface="BIZ UDPゴシック" panose="020B0400000000000000" pitchFamily="50" charset="-128"/>
                </a:endParaRPr>
              </a:p>
            </p:txBody>
          </p:sp>
        </p:grpSp>
        <p:sp>
          <p:nvSpPr>
            <p:cNvPr id="20" name="テキスト ボックス 19">
              <a:extLst>
                <a:ext uri="{FF2B5EF4-FFF2-40B4-BE49-F238E27FC236}">
                  <a16:creationId xmlns:a16="http://schemas.microsoft.com/office/drawing/2014/main" id="{AB64DF29-E32D-AF3F-7322-BB63684E1588}"/>
                </a:ext>
              </a:extLst>
            </p:cNvPr>
            <p:cNvSpPr txBox="1"/>
            <p:nvPr/>
          </p:nvSpPr>
          <p:spPr>
            <a:xfrm>
              <a:off x="3494640" y="1372634"/>
              <a:ext cx="638400" cy="253916"/>
            </a:xfrm>
            <a:prstGeom prst="rect">
              <a:avLst/>
            </a:prstGeom>
            <a:noFill/>
          </p:spPr>
          <p:txBody>
            <a:bodyPr wrap="square">
              <a:spAutoFit/>
            </a:bodyPr>
            <a:lstStyle/>
            <a:p>
              <a:r>
                <a:rPr lang="ja-JP" altLang="en-US" sz="1050" dirty="0">
                  <a:latin typeface="BIZ UDPゴシック" panose="020B0400000000000000" pitchFamily="50" charset="-128"/>
                  <a:ea typeface="BIZ UDPゴシック" panose="020B0400000000000000" pitchFamily="50" charset="-128"/>
                </a:rPr>
                <a:t>（写真）</a:t>
              </a:r>
            </a:p>
          </p:txBody>
        </p:sp>
        <p:pic>
          <p:nvPicPr>
            <p:cNvPr id="25" name="図 24" descr="挿絵 が含まれている画像&#10;&#10;AI 生成コンテンツは誤りを含む可能性があります。">
              <a:extLst>
                <a:ext uri="{FF2B5EF4-FFF2-40B4-BE49-F238E27FC236}">
                  <a16:creationId xmlns:a16="http://schemas.microsoft.com/office/drawing/2014/main" id="{A0EAC33A-4674-88DE-9783-EF61B42B23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2444" y="1353262"/>
              <a:ext cx="1200436" cy="1559187"/>
            </a:xfrm>
            <a:prstGeom prst="rect">
              <a:avLst/>
            </a:prstGeom>
          </p:spPr>
        </p:pic>
      </p:grpSp>
      <p:grpSp>
        <p:nvGrpSpPr>
          <p:cNvPr id="36" name="グループ化 35">
            <a:extLst>
              <a:ext uri="{FF2B5EF4-FFF2-40B4-BE49-F238E27FC236}">
                <a16:creationId xmlns:a16="http://schemas.microsoft.com/office/drawing/2014/main" id="{7CE949C1-07A4-8A9F-7C03-C29FD4512F1C}"/>
              </a:ext>
            </a:extLst>
          </p:cNvPr>
          <p:cNvGrpSpPr/>
          <p:nvPr/>
        </p:nvGrpSpPr>
        <p:grpSpPr>
          <a:xfrm>
            <a:off x="4242784" y="1307977"/>
            <a:ext cx="3859751" cy="3617241"/>
            <a:chOff x="282144" y="3453862"/>
            <a:chExt cx="3859751" cy="1728192"/>
          </a:xfrm>
        </p:grpSpPr>
        <p:grpSp>
          <p:nvGrpSpPr>
            <p:cNvPr id="27" name="グループ化 26">
              <a:extLst>
                <a:ext uri="{FF2B5EF4-FFF2-40B4-BE49-F238E27FC236}">
                  <a16:creationId xmlns:a16="http://schemas.microsoft.com/office/drawing/2014/main" id="{5CFA5475-683D-4CF1-3175-EEDDC5E1B498}"/>
                </a:ext>
              </a:extLst>
            </p:cNvPr>
            <p:cNvGrpSpPr/>
            <p:nvPr/>
          </p:nvGrpSpPr>
          <p:grpSpPr>
            <a:xfrm>
              <a:off x="282144" y="3453862"/>
              <a:ext cx="3859751" cy="1728192"/>
              <a:chOff x="335205" y="1268760"/>
              <a:chExt cx="3859751" cy="1728192"/>
            </a:xfrm>
          </p:grpSpPr>
          <p:grpSp>
            <p:nvGrpSpPr>
              <p:cNvPr id="28" name="グループ化 27">
                <a:extLst>
                  <a:ext uri="{FF2B5EF4-FFF2-40B4-BE49-F238E27FC236}">
                    <a16:creationId xmlns:a16="http://schemas.microsoft.com/office/drawing/2014/main" id="{97DE0E99-73D5-CE65-C8CC-C0ACC6AEE222}"/>
                  </a:ext>
                </a:extLst>
              </p:cNvPr>
              <p:cNvGrpSpPr/>
              <p:nvPr/>
            </p:nvGrpSpPr>
            <p:grpSpPr>
              <a:xfrm>
                <a:off x="335205" y="1268760"/>
                <a:ext cx="3859751" cy="1728192"/>
                <a:chOff x="454032" y="1700808"/>
                <a:chExt cx="3859751" cy="1728192"/>
              </a:xfrm>
            </p:grpSpPr>
            <p:sp>
              <p:nvSpPr>
                <p:cNvPr id="31" name="四角形: 角を丸くする 30">
                  <a:extLst>
                    <a:ext uri="{FF2B5EF4-FFF2-40B4-BE49-F238E27FC236}">
                      <a16:creationId xmlns:a16="http://schemas.microsoft.com/office/drawing/2014/main" id="{042F1628-3CD9-77DE-F5ED-4CEE445507E0}"/>
                    </a:ext>
                  </a:extLst>
                </p:cNvPr>
                <p:cNvSpPr/>
                <p:nvPr/>
              </p:nvSpPr>
              <p:spPr>
                <a:xfrm>
                  <a:off x="569367" y="1700808"/>
                  <a:ext cx="3744416" cy="1728192"/>
                </a:xfrm>
                <a:prstGeom prst="roundRect">
                  <a:avLst>
                    <a:gd name="adj" fmla="val 10223"/>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p>
              </p:txBody>
            </p:sp>
            <p:sp>
              <p:nvSpPr>
                <p:cNvPr id="32" name="テキスト ボックス 31">
                  <a:extLst>
                    <a:ext uri="{FF2B5EF4-FFF2-40B4-BE49-F238E27FC236}">
                      <a16:creationId xmlns:a16="http://schemas.microsoft.com/office/drawing/2014/main" id="{29AA2969-8900-21D7-D79D-FE45246F37F9}"/>
                    </a:ext>
                  </a:extLst>
                </p:cNvPr>
                <p:cNvSpPr txBox="1"/>
                <p:nvPr/>
              </p:nvSpPr>
              <p:spPr>
                <a:xfrm>
                  <a:off x="454032" y="1725484"/>
                  <a:ext cx="2252038" cy="220568"/>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　</a:t>
                  </a:r>
                  <a:r>
                    <a:rPr lang="en-US" altLang="ja-JP" sz="2400" dirty="0">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授業の実施</a:t>
                  </a:r>
                  <a:r>
                    <a:rPr lang="en-US" altLang="ja-JP" sz="2400" dirty="0">
                      <a:latin typeface="BIZ UDPゴシック" panose="020B0400000000000000" pitchFamily="50" charset="-128"/>
                      <a:ea typeface="BIZ UDPゴシック" panose="020B0400000000000000" pitchFamily="50" charset="-128"/>
                    </a:rPr>
                    <a:t>】</a:t>
                  </a:r>
                  <a:endParaRPr lang="ja-JP" altLang="en-US" sz="2400" dirty="0">
                    <a:latin typeface="BIZ UDPゴシック" panose="020B0400000000000000" pitchFamily="50" charset="-128"/>
                    <a:ea typeface="BIZ UDPゴシック" panose="020B0400000000000000" pitchFamily="50" charset="-128"/>
                  </a:endParaRPr>
                </a:p>
              </p:txBody>
            </p:sp>
            <p:sp>
              <p:nvSpPr>
                <p:cNvPr id="33" name="テキスト ボックス 32">
                  <a:extLst>
                    <a:ext uri="{FF2B5EF4-FFF2-40B4-BE49-F238E27FC236}">
                      <a16:creationId xmlns:a16="http://schemas.microsoft.com/office/drawing/2014/main" id="{FA58CDF9-F5EC-B565-028B-AD7CFFDE8808}"/>
                    </a:ext>
                  </a:extLst>
                </p:cNvPr>
                <p:cNvSpPr txBox="1"/>
                <p:nvPr/>
              </p:nvSpPr>
              <p:spPr>
                <a:xfrm>
                  <a:off x="665461" y="1946052"/>
                  <a:ext cx="2049447" cy="970496"/>
                </a:xfrm>
                <a:prstGeom prst="rect">
                  <a:avLst/>
                </a:prstGeom>
                <a:noFill/>
              </p:spPr>
              <p:txBody>
                <a:bodyPr wrap="square">
                  <a:spAutoFit/>
                </a:bodyPr>
                <a:lstStyle/>
                <a:p>
                  <a:r>
                    <a:rPr lang="ja-JP" altLang="en-US" sz="1400" dirty="0">
                      <a:latin typeface="BIZ UDPゴシック" panose="020B0400000000000000" pitchFamily="50" charset="-128"/>
                      <a:ea typeface="BIZ UDPゴシック" panose="020B0400000000000000" pitchFamily="50" charset="-128"/>
                    </a:rPr>
                    <a:t>１日４～５コマ程度の授業を担当します。計画に沿って生徒のみなさんがに分かりやすい内容になるように，教え方や教具の工夫をしています。先生にとって「わかった」という声が１番の喜びです。</a:t>
                  </a:r>
                  <a:endParaRPr lang="en-US" altLang="ja-JP" sz="1400" dirty="0">
                    <a:latin typeface="BIZ UDPゴシック" panose="020B0400000000000000" pitchFamily="50" charset="-128"/>
                    <a:ea typeface="BIZ UDPゴシック" panose="020B0400000000000000" pitchFamily="50" charset="-128"/>
                  </a:endParaRPr>
                </a:p>
              </p:txBody>
            </p:sp>
          </p:grpSp>
          <p:sp>
            <p:nvSpPr>
              <p:cNvPr id="29" name="テキスト ボックス 28">
                <a:extLst>
                  <a:ext uri="{FF2B5EF4-FFF2-40B4-BE49-F238E27FC236}">
                    <a16:creationId xmlns:a16="http://schemas.microsoft.com/office/drawing/2014/main" id="{1F5F7F5F-92E1-E605-D64E-B48C70DED78B}"/>
                  </a:ext>
                </a:extLst>
              </p:cNvPr>
              <p:cNvSpPr txBox="1"/>
              <p:nvPr/>
            </p:nvSpPr>
            <p:spPr>
              <a:xfrm>
                <a:off x="3493693" y="2220909"/>
                <a:ext cx="595495" cy="121312"/>
              </a:xfrm>
              <a:prstGeom prst="rect">
                <a:avLst/>
              </a:prstGeom>
              <a:noFill/>
            </p:spPr>
            <p:txBody>
              <a:bodyPr wrap="square">
                <a:spAutoFit/>
              </a:bodyPr>
              <a:lstStyle/>
              <a:p>
                <a:r>
                  <a:rPr lang="ja-JP" altLang="en-US" sz="1050" dirty="0">
                    <a:latin typeface="BIZ UDPゴシック" panose="020B0400000000000000" pitchFamily="50" charset="-128"/>
                    <a:ea typeface="BIZ UDPゴシック" panose="020B0400000000000000" pitchFamily="50" charset="-128"/>
                  </a:rPr>
                  <a:t>（写真）</a:t>
                </a:r>
              </a:p>
            </p:txBody>
          </p:sp>
        </p:grpSp>
        <p:pic>
          <p:nvPicPr>
            <p:cNvPr id="35" name="図 34" descr="おもちゃ が含まれている画像&#10;&#10;AI 生成コンテンツは誤りを含む可能性があります。">
              <a:extLst>
                <a:ext uri="{FF2B5EF4-FFF2-40B4-BE49-F238E27FC236}">
                  <a16:creationId xmlns:a16="http://schemas.microsoft.com/office/drawing/2014/main" id="{FA6D6E99-E96E-50B8-F8ED-D21835E463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020" y="3778330"/>
              <a:ext cx="1377555" cy="646775"/>
            </a:xfrm>
            <a:prstGeom prst="rect">
              <a:avLst/>
            </a:prstGeom>
          </p:spPr>
        </p:pic>
      </p:grpSp>
      <p:grpSp>
        <p:nvGrpSpPr>
          <p:cNvPr id="38" name="グループ化 37">
            <a:extLst>
              <a:ext uri="{FF2B5EF4-FFF2-40B4-BE49-F238E27FC236}">
                <a16:creationId xmlns:a16="http://schemas.microsoft.com/office/drawing/2014/main" id="{AA1AD673-1E87-9081-4E26-831F4A1EAD37}"/>
              </a:ext>
            </a:extLst>
          </p:cNvPr>
          <p:cNvGrpSpPr/>
          <p:nvPr/>
        </p:nvGrpSpPr>
        <p:grpSpPr>
          <a:xfrm>
            <a:off x="281444" y="3140042"/>
            <a:ext cx="3903278" cy="1728192"/>
            <a:chOff x="282823" y="1268760"/>
            <a:chExt cx="3903278" cy="1728192"/>
          </a:xfrm>
        </p:grpSpPr>
        <p:grpSp>
          <p:nvGrpSpPr>
            <p:cNvPr id="39" name="グループ化 38">
              <a:extLst>
                <a:ext uri="{FF2B5EF4-FFF2-40B4-BE49-F238E27FC236}">
                  <a16:creationId xmlns:a16="http://schemas.microsoft.com/office/drawing/2014/main" id="{A15B7007-69E5-36A7-8159-35D31D60EF05}"/>
                </a:ext>
              </a:extLst>
            </p:cNvPr>
            <p:cNvGrpSpPr/>
            <p:nvPr/>
          </p:nvGrpSpPr>
          <p:grpSpPr>
            <a:xfrm>
              <a:off x="282823" y="1268760"/>
              <a:ext cx="3903278" cy="1728192"/>
              <a:chOff x="401650" y="1700808"/>
              <a:chExt cx="3903278" cy="1728192"/>
            </a:xfrm>
          </p:grpSpPr>
          <p:sp>
            <p:nvSpPr>
              <p:cNvPr id="42" name="四角形: 角を丸くする 41">
                <a:extLst>
                  <a:ext uri="{FF2B5EF4-FFF2-40B4-BE49-F238E27FC236}">
                    <a16:creationId xmlns:a16="http://schemas.microsoft.com/office/drawing/2014/main" id="{87EC4835-50DC-5485-3B9C-4C3170ED33A9}"/>
                  </a:ext>
                </a:extLst>
              </p:cNvPr>
              <p:cNvSpPr/>
              <p:nvPr/>
            </p:nvSpPr>
            <p:spPr>
              <a:xfrm>
                <a:off x="560512" y="1700808"/>
                <a:ext cx="3744416" cy="1728192"/>
              </a:xfrm>
              <a:prstGeom prst="roundRect">
                <a:avLst/>
              </a:prstGeom>
              <a:solidFill>
                <a:schemeClr val="accent3">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p>
            </p:txBody>
          </p:sp>
          <p:sp>
            <p:nvSpPr>
              <p:cNvPr id="43" name="テキスト ボックス 42">
                <a:extLst>
                  <a:ext uri="{FF2B5EF4-FFF2-40B4-BE49-F238E27FC236}">
                    <a16:creationId xmlns:a16="http://schemas.microsoft.com/office/drawing/2014/main" id="{D1D82918-819E-9E62-D6FB-3731B2407930}"/>
                  </a:ext>
                </a:extLst>
              </p:cNvPr>
              <p:cNvSpPr txBox="1"/>
              <p:nvPr/>
            </p:nvSpPr>
            <p:spPr>
              <a:xfrm>
                <a:off x="401650" y="1700808"/>
                <a:ext cx="2242537"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　</a:t>
                </a:r>
                <a:r>
                  <a:rPr lang="en-US" altLang="ja-JP" sz="2400" dirty="0">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事務作業</a:t>
                </a:r>
                <a:r>
                  <a:rPr lang="en-US" altLang="ja-JP" sz="2400" dirty="0">
                    <a:latin typeface="BIZ UDPゴシック" panose="020B0400000000000000" pitchFamily="50" charset="-128"/>
                    <a:ea typeface="BIZ UDPゴシック" panose="020B0400000000000000" pitchFamily="50" charset="-128"/>
                  </a:rPr>
                  <a:t>】</a:t>
                </a:r>
                <a:endParaRPr lang="ja-JP" altLang="en-US" sz="2400" dirty="0">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23507BD2-9DEE-58C4-D13C-B6ABD33DC16A}"/>
                  </a:ext>
                </a:extLst>
              </p:cNvPr>
              <p:cNvSpPr txBox="1"/>
              <p:nvPr/>
            </p:nvSpPr>
            <p:spPr>
              <a:xfrm>
                <a:off x="632519" y="2120570"/>
                <a:ext cx="2079075" cy="1169551"/>
              </a:xfrm>
              <a:prstGeom prst="rect">
                <a:avLst/>
              </a:prstGeom>
              <a:noFill/>
            </p:spPr>
            <p:txBody>
              <a:bodyPr wrap="square">
                <a:spAutoFit/>
              </a:bodyPr>
              <a:lstStyle/>
              <a:p>
                <a:r>
                  <a:rPr lang="ja-JP" altLang="en-US" sz="1400" dirty="0">
                    <a:latin typeface="BIZ UDPゴシック" panose="020B0400000000000000" pitchFamily="50" charset="-128"/>
                    <a:ea typeface="BIZ UDPゴシック" panose="020B0400000000000000" pitchFamily="50" charset="-128"/>
                  </a:rPr>
                  <a:t>宿題や日記などを通して、生徒の頑張りや困りなどを確認します。時期によっては，テストや通知表の作成を行います。</a:t>
                </a:r>
                <a:endParaRPr lang="en-US" altLang="ja-JP" sz="1400" dirty="0">
                  <a:latin typeface="BIZ UDPゴシック" panose="020B0400000000000000" pitchFamily="50" charset="-128"/>
                  <a:ea typeface="BIZ UDPゴシック" panose="020B0400000000000000" pitchFamily="50" charset="-128"/>
                </a:endParaRPr>
              </a:p>
            </p:txBody>
          </p:sp>
        </p:grpSp>
        <p:sp>
          <p:nvSpPr>
            <p:cNvPr id="40" name="テキスト ボックス 39">
              <a:extLst>
                <a:ext uri="{FF2B5EF4-FFF2-40B4-BE49-F238E27FC236}">
                  <a16:creationId xmlns:a16="http://schemas.microsoft.com/office/drawing/2014/main" id="{1E072B8B-3E9A-C8B9-2510-75975EA6A813}"/>
                </a:ext>
              </a:extLst>
            </p:cNvPr>
            <p:cNvSpPr txBox="1"/>
            <p:nvPr/>
          </p:nvSpPr>
          <p:spPr>
            <a:xfrm>
              <a:off x="3494640" y="1372634"/>
              <a:ext cx="638400" cy="253916"/>
            </a:xfrm>
            <a:prstGeom prst="rect">
              <a:avLst/>
            </a:prstGeom>
            <a:noFill/>
          </p:spPr>
          <p:txBody>
            <a:bodyPr wrap="square">
              <a:spAutoFit/>
            </a:bodyPr>
            <a:lstStyle/>
            <a:p>
              <a:r>
                <a:rPr lang="ja-JP" altLang="en-US" sz="1050" dirty="0">
                  <a:latin typeface="BIZ UDPゴシック" panose="020B0400000000000000" pitchFamily="50" charset="-128"/>
                  <a:ea typeface="BIZ UDPゴシック" panose="020B0400000000000000" pitchFamily="50" charset="-128"/>
                </a:rPr>
                <a:t>（写真）</a:t>
              </a:r>
            </a:p>
          </p:txBody>
        </p:sp>
      </p:grpSp>
      <p:sp>
        <p:nvSpPr>
          <p:cNvPr id="45" name="テキスト ボックス 44">
            <a:extLst>
              <a:ext uri="{FF2B5EF4-FFF2-40B4-BE49-F238E27FC236}">
                <a16:creationId xmlns:a16="http://schemas.microsoft.com/office/drawing/2014/main" id="{7656FB4E-B11F-A2A5-E299-BA914E918D94}"/>
              </a:ext>
            </a:extLst>
          </p:cNvPr>
          <p:cNvSpPr txBox="1"/>
          <p:nvPr/>
        </p:nvSpPr>
        <p:spPr>
          <a:xfrm>
            <a:off x="4459050" y="3832230"/>
            <a:ext cx="3542554" cy="738664"/>
          </a:xfrm>
          <a:prstGeom prst="rect">
            <a:avLst/>
          </a:prstGeom>
          <a:noFill/>
        </p:spPr>
        <p:txBody>
          <a:bodyPr wrap="square">
            <a:spAutoFit/>
          </a:bodyPr>
          <a:lstStyle/>
          <a:p>
            <a:r>
              <a:rPr lang="ja-JP" altLang="en-US" sz="1400" dirty="0">
                <a:latin typeface="BIZ UDPゴシック" panose="020B0400000000000000" pitchFamily="50" charset="-128"/>
                <a:ea typeface="BIZ UDPゴシック" panose="020B0400000000000000" pitchFamily="50" charset="-128"/>
              </a:rPr>
              <a:t>また，教科の授業以外にも，学活や道徳，総合的な学習の時間などもあり，先生同士で相談し，計画も立て，実施しています。</a:t>
            </a:r>
            <a:endParaRPr lang="en-US" altLang="ja-JP" sz="1400" dirty="0">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805BEF63-0643-842A-0910-BB64B10A197B}"/>
              </a:ext>
            </a:extLst>
          </p:cNvPr>
          <p:cNvSpPr txBox="1"/>
          <p:nvPr/>
        </p:nvSpPr>
        <p:spPr>
          <a:xfrm>
            <a:off x="487252" y="5212944"/>
            <a:ext cx="4800727" cy="369332"/>
          </a:xfrm>
          <a:prstGeom prst="rect">
            <a:avLst/>
          </a:prstGeom>
          <a:noFill/>
        </p:spPr>
        <p:txBody>
          <a:bodyPr wrap="square" rtlCol="0">
            <a:spAutoFit/>
          </a:bodyPr>
          <a:lstStyle/>
          <a:p>
            <a:r>
              <a:rPr lang="ja-JP" altLang="en-US" b="1" dirty="0">
                <a:latin typeface="BIZ UDPゴシック" panose="020B0400000000000000" pitchFamily="50" charset="-128"/>
                <a:ea typeface="BIZ UDPゴシック" panose="020B0400000000000000" pitchFamily="50" charset="-128"/>
              </a:rPr>
              <a:t>中学校には下記の方々も一緒に働いています。</a:t>
            </a:r>
            <a:endParaRPr lang="en-US" altLang="ja-JP" b="1" dirty="0">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1C1188E2-7C49-A298-BEE7-AC7A67A89C6F}"/>
              </a:ext>
            </a:extLst>
          </p:cNvPr>
          <p:cNvSpPr txBox="1"/>
          <p:nvPr/>
        </p:nvSpPr>
        <p:spPr>
          <a:xfrm>
            <a:off x="815028" y="5715415"/>
            <a:ext cx="5688632"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養護教諭、学校司書、校務員、</a:t>
            </a:r>
            <a:r>
              <a:rPr lang="en-US" altLang="ja-JP" sz="1400" dirty="0">
                <a:latin typeface="BIZ UDPゴシック" panose="020B0400000000000000" pitchFamily="50" charset="-128"/>
                <a:ea typeface="BIZ UDPゴシック" panose="020B0400000000000000" pitchFamily="50" charset="-128"/>
              </a:rPr>
              <a:t>ALT</a:t>
            </a:r>
            <a:r>
              <a:rPr lang="ja-JP" altLang="en-US" sz="1400" dirty="0">
                <a:latin typeface="BIZ UDPゴシック" panose="020B0400000000000000" pitchFamily="50" charset="-128"/>
                <a:ea typeface="BIZ UDPゴシック" panose="020B0400000000000000" pitchFamily="50" charset="-128"/>
              </a:rPr>
              <a:t>、支援員、日本語指導員、</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学校事務員、スクールカウンセラー、スクールソーシャルワーカー　など</a:t>
            </a:r>
            <a:endParaRPr lang="en-US" altLang="ja-JP" sz="1400" dirty="0">
              <a:latin typeface="BIZ UDPゴシック" panose="020B0400000000000000" pitchFamily="50" charset="-128"/>
              <a:ea typeface="BIZ UDPゴシック" panose="020B0400000000000000" pitchFamily="50" charset="-128"/>
            </a:endParaRPr>
          </a:p>
        </p:txBody>
      </p:sp>
      <p:pic>
        <p:nvPicPr>
          <p:cNvPr id="4" name="図 3" descr="グラフ, テキスト, 等高線グラフ&#10;&#10;AI 生成コンテンツは誤りを含む可能性があります。">
            <a:extLst>
              <a:ext uri="{FF2B5EF4-FFF2-40B4-BE49-F238E27FC236}">
                <a16:creationId xmlns:a16="http://schemas.microsoft.com/office/drawing/2014/main" id="{26D691BF-39D9-FA3D-0E80-D03F08FB0F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8864" y="3662273"/>
            <a:ext cx="1424968" cy="1001777"/>
          </a:xfrm>
          <a:prstGeom prst="rect">
            <a:avLst/>
          </a:prstGeom>
        </p:spPr>
      </p:pic>
    </p:spTree>
    <p:extLst>
      <p:ext uri="{BB962C8B-B14F-4D97-AF65-F5344CB8AC3E}">
        <p14:creationId xmlns:p14="http://schemas.microsoft.com/office/powerpoint/2010/main" val="2501011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A2BC4-9B37-6C75-94CB-E8B8A8D7C2B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F6AE915-DF6C-218B-ECD8-31F5D0606960}"/>
              </a:ext>
            </a:extLst>
          </p:cNvPr>
          <p:cNvSpPr txBox="1"/>
          <p:nvPr/>
        </p:nvSpPr>
        <p:spPr>
          <a:xfrm>
            <a:off x="344488" y="188640"/>
            <a:ext cx="6336704"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中学校の先生の１日のスケジュール例</a:t>
            </a:r>
            <a:endParaRPr lang="en-US" altLang="ja-JP" sz="2800" b="1" dirty="0">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1EB10C6D-CB41-287C-DDD2-345E4194CD59}"/>
              </a:ext>
            </a:extLst>
          </p:cNvPr>
          <p:cNvGraphicFramePr>
            <a:graphicFrameLocks noGrp="1"/>
          </p:cNvGraphicFramePr>
          <p:nvPr>
            <p:extLst>
              <p:ext uri="{D42A27DB-BD31-4B8C-83A1-F6EECF244321}">
                <p14:modId xmlns:p14="http://schemas.microsoft.com/office/powerpoint/2010/main" val="2898440069"/>
              </p:ext>
            </p:extLst>
          </p:nvPr>
        </p:nvGraphicFramePr>
        <p:xfrm>
          <a:off x="560512" y="1203960"/>
          <a:ext cx="7128792" cy="259588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308227098"/>
                    </a:ext>
                  </a:extLst>
                </a:gridCol>
                <a:gridCol w="1908212">
                  <a:extLst>
                    <a:ext uri="{9D8B030D-6E8A-4147-A177-3AD203B41FA5}">
                      <a16:colId xmlns:a16="http://schemas.microsoft.com/office/drawing/2014/main" val="3566073359"/>
                    </a:ext>
                  </a:extLst>
                </a:gridCol>
                <a:gridCol w="1548172">
                  <a:extLst>
                    <a:ext uri="{9D8B030D-6E8A-4147-A177-3AD203B41FA5}">
                      <a16:colId xmlns:a16="http://schemas.microsoft.com/office/drawing/2014/main" val="1053087989"/>
                    </a:ext>
                  </a:extLst>
                </a:gridCol>
                <a:gridCol w="2016224">
                  <a:extLst>
                    <a:ext uri="{9D8B030D-6E8A-4147-A177-3AD203B41FA5}">
                      <a16:colId xmlns:a16="http://schemas.microsoft.com/office/drawing/2014/main" val="1088049705"/>
                    </a:ext>
                  </a:extLst>
                </a:gridCol>
              </a:tblGrid>
              <a:tr h="370840">
                <a:tc>
                  <a:txBody>
                    <a:bodyPr/>
                    <a:lstStyle/>
                    <a:p>
                      <a:pPr algn="ctr"/>
                      <a:r>
                        <a:rPr kumimoji="1" lang="ja-JP" altLang="en-US" dirty="0">
                          <a:latin typeface="BIZ UDPゴシック" panose="020B0400000000000000" pitchFamily="50" charset="-128"/>
                          <a:ea typeface="BIZ UDPゴシック" panose="020B0400000000000000" pitchFamily="50" charset="-128"/>
                        </a:rPr>
                        <a:t>午前中の時間</a:t>
                      </a:r>
                    </a:p>
                  </a:txBody>
                  <a:tcPr anchor="ctr"/>
                </a:tc>
                <a:tc>
                  <a:txBody>
                    <a:bodyPr/>
                    <a:lstStyle/>
                    <a:p>
                      <a:pPr algn="ctr"/>
                      <a:r>
                        <a:rPr kumimoji="1" lang="ja-JP" altLang="en-US" dirty="0">
                          <a:latin typeface="BIZ UDPゴシック" panose="020B0400000000000000" pitchFamily="50" charset="-128"/>
                          <a:ea typeface="BIZ UDPゴシック" panose="020B0400000000000000" pitchFamily="50" charset="-128"/>
                        </a:rPr>
                        <a:t>業務</a:t>
                      </a:r>
                    </a:p>
                  </a:txBody>
                  <a:tcPr anchor="ctr"/>
                </a:tc>
                <a:tc>
                  <a:txBody>
                    <a:bodyPr/>
                    <a:lstStyle/>
                    <a:p>
                      <a:pPr algn="ctr"/>
                      <a:r>
                        <a:rPr kumimoji="1" lang="ja-JP" altLang="en-US" dirty="0">
                          <a:latin typeface="BIZ UDPゴシック" panose="020B0400000000000000" pitchFamily="50" charset="-128"/>
                          <a:ea typeface="BIZ UDPゴシック" panose="020B0400000000000000" pitchFamily="50" charset="-128"/>
                        </a:rPr>
                        <a:t>午後の時間</a:t>
                      </a:r>
                    </a:p>
                  </a:txBody>
                  <a:tcPr anchor="ctr"/>
                </a:tc>
                <a:tc>
                  <a:txBody>
                    <a:bodyPr/>
                    <a:lstStyle/>
                    <a:p>
                      <a:pPr algn="ctr"/>
                      <a:r>
                        <a:rPr kumimoji="1" lang="ja-JP" altLang="en-US" dirty="0">
                          <a:latin typeface="BIZ UDPゴシック" panose="020B0400000000000000" pitchFamily="50" charset="-128"/>
                          <a:ea typeface="BIZ UDPゴシック" panose="020B0400000000000000" pitchFamily="50" charset="-128"/>
                        </a:rPr>
                        <a:t>業務</a:t>
                      </a:r>
                    </a:p>
                  </a:txBody>
                  <a:tcPr anchor="ctr"/>
                </a:tc>
                <a:extLst>
                  <a:ext uri="{0D108BD9-81ED-4DB2-BD59-A6C34878D82A}">
                    <a16:rowId xmlns:a16="http://schemas.microsoft.com/office/drawing/2014/main" val="3462106227"/>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8</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00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登校指導</a:t>
                      </a: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12</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40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給食指導</a:t>
                      </a:r>
                    </a:p>
                  </a:txBody>
                  <a:tcPr/>
                </a:tc>
                <a:extLst>
                  <a:ext uri="{0D108BD9-81ED-4DB2-BD59-A6C34878D82A}">
                    <a16:rowId xmlns:a16="http://schemas.microsoft.com/office/drawing/2014/main" val="3577969481"/>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8</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15</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職員朝会　等</a:t>
                      </a: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13</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15</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昼休み・見守り</a:t>
                      </a:r>
                    </a:p>
                  </a:txBody>
                  <a:tcPr/>
                </a:tc>
                <a:extLst>
                  <a:ext uri="{0D108BD9-81ED-4DB2-BD59-A6C34878D82A}">
                    <a16:rowId xmlns:a16="http://schemas.microsoft.com/office/drawing/2014/main" val="145362626"/>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8</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30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朝の会</a:t>
                      </a: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13</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50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授業（１～２コマ）</a:t>
                      </a:r>
                    </a:p>
                  </a:txBody>
                  <a:tcPr/>
                </a:tc>
                <a:extLst>
                  <a:ext uri="{0D108BD9-81ED-4DB2-BD59-A6C34878D82A}">
                    <a16:rowId xmlns:a16="http://schemas.microsoft.com/office/drawing/2014/main" val="1597984601"/>
                  </a:ext>
                </a:extLst>
              </a:tr>
              <a:tr h="370840">
                <a:tc>
                  <a:txBody>
                    <a:bodyPr/>
                    <a:lstStyle/>
                    <a:p>
                      <a:r>
                        <a:rPr kumimoji="1" lang="ja-JP" altLang="en-US" dirty="0">
                          <a:latin typeface="BIZ UDPゴシック" panose="020B0400000000000000" pitchFamily="50" charset="-128"/>
                          <a:ea typeface="BIZ UDPゴシック" panose="020B0400000000000000" pitchFamily="50" charset="-128"/>
                        </a:rPr>
                        <a:t>８：</a:t>
                      </a:r>
                      <a:r>
                        <a:rPr kumimoji="1" lang="en-US" altLang="ja-JP" dirty="0">
                          <a:latin typeface="BIZ UDPゴシック" panose="020B0400000000000000" pitchFamily="50" charset="-128"/>
                          <a:ea typeface="BIZ UDPゴシック" panose="020B0400000000000000" pitchFamily="50" charset="-128"/>
                        </a:rPr>
                        <a:t>50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授業（</a:t>
                      </a:r>
                      <a:r>
                        <a:rPr kumimoji="1" lang="en-US" altLang="ja-JP" dirty="0">
                          <a:latin typeface="BIZ UDPゴシック" panose="020B0400000000000000" pitchFamily="50" charset="-128"/>
                          <a:ea typeface="BIZ UDPゴシック" panose="020B0400000000000000" pitchFamily="50" charset="-128"/>
                        </a:rPr>
                        <a:t>4</a:t>
                      </a:r>
                      <a:r>
                        <a:rPr kumimoji="1" lang="ja-JP" altLang="en-US" dirty="0">
                          <a:latin typeface="BIZ UDPゴシック" panose="020B0400000000000000" pitchFamily="50" charset="-128"/>
                          <a:ea typeface="BIZ UDPゴシック" panose="020B0400000000000000" pitchFamily="50" charset="-128"/>
                        </a:rPr>
                        <a:t>コマ）</a:t>
                      </a: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15</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45</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清掃指導</a:t>
                      </a:r>
                    </a:p>
                  </a:txBody>
                  <a:tcPr/>
                </a:tc>
                <a:extLst>
                  <a:ext uri="{0D108BD9-81ED-4DB2-BD59-A6C34878D82A}">
                    <a16:rowId xmlns:a16="http://schemas.microsoft.com/office/drawing/2014/main" val="3849525699"/>
                  </a:ext>
                </a:extLst>
              </a:tr>
              <a:tr h="370840">
                <a:tc rowSpan="2" gridSpan="2">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r>
                        <a:rPr kumimoji="1" lang="ja-JP" altLang="en-US" sz="1400" dirty="0">
                          <a:latin typeface="BIZ UDPゴシック" panose="020B0400000000000000" pitchFamily="50" charset="-128"/>
                          <a:ea typeface="BIZ UDPゴシック" panose="020B0400000000000000" pitchFamily="50" charset="-128"/>
                        </a:rPr>
                        <a:t>授業のない時間は，授業準備や事務作業</a:t>
                      </a:r>
                    </a:p>
                  </a:txBody>
                  <a:tcPr anchor="ctr"/>
                </a:tc>
                <a:tc rowSpan="2" hMerge="1">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16</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00</a:t>
                      </a:r>
                      <a:r>
                        <a:rPr kumimoji="1" lang="ja-JP" altLang="en-US" dirty="0">
                          <a:latin typeface="BIZ UDPゴシック" panose="020B0400000000000000" pitchFamily="50" charset="-128"/>
                          <a:ea typeface="BIZ UDPゴシック" panose="020B0400000000000000" pitchFamily="50" charset="-128"/>
                        </a:rPr>
                        <a:t>～</a:t>
                      </a: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帰りの会</a:t>
                      </a:r>
                    </a:p>
                  </a:txBody>
                  <a:tcPr/>
                </a:tc>
                <a:extLst>
                  <a:ext uri="{0D108BD9-81ED-4DB2-BD59-A6C34878D82A}">
                    <a16:rowId xmlns:a16="http://schemas.microsoft.com/office/drawing/2014/main" val="2505714907"/>
                  </a:ext>
                </a:extLst>
              </a:tr>
              <a:tr h="370840">
                <a:tc gridSpan="2" vMerge="1">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tc>
                <a:tc hMerge="1" vMerge="1">
                  <a:txBody>
                    <a:bodyPr/>
                    <a:lstStyle/>
                    <a:p>
                      <a:endParaRPr kumimoji="1" lang="ja-JP" altLang="en-US"/>
                    </a:p>
                  </a:txBody>
                  <a:tcPr/>
                </a:tc>
                <a:tc>
                  <a:txBody>
                    <a:bodyPr/>
                    <a:lstStyle/>
                    <a:p>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16</a:t>
                      </a:r>
                      <a:r>
                        <a:rPr kumimoji="1" lang="ja-JP" altLang="en-US" dirty="0">
                          <a:latin typeface="BIZ UDPゴシック" panose="020B0400000000000000" pitchFamily="50" charset="-128"/>
                          <a:ea typeface="BIZ UDPゴシック" panose="020B0400000000000000" pitchFamily="50" charset="-128"/>
                        </a:rPr>
                        <a:t>：</a:t>
                      </a:r>
                      <a:r>
                        <a:rPr kumimoji="1" lang="en-US" altLang="ja-JP" dirty="0">
                          <a:latin typeface="BIZ UDPゴシック" panose="020B0400000000000000" pitchFamily="50" charset="-128"/>
                          <a:ea typeface="BIZ UDPゴシック" panose="020B0400000000000000" pitchFamily="50" charset="-128"/>
                        </a:rPr>
                        <a:t>30</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事務作業</a:t>
                      </a:r>
                    </a:p>
                  </a:txBody>
                  <a:tcPr/>
                </a:tc>
                <a:extLst>
                  <a:ext uri="{0D108BD9-81ED-4DB2-BD59-A6C34878D82A}">
                    <a16:rowId xmlns:a16="http://schemas.microsoft.com/office/drawing/2014/main" val="1025530476"/>
                  </a:ext>
                </a:extLst>
              </a:tr>
            </a:tbl>
          </a:graphicData>
        </a:graphic>
      </p:graphicFrame>
      <p:sp>
        <p:nvSpPr>
          <p:cNvPr id="4" name="テキスト ボックス 3">
            <a:extLst>
              <a:ext uri="{FF2B5EF4-FFF2-40B4-BE49-F238E27FC236}">
                <a16:creationId xmlns:a16="http://schemas.microsoft.com/office/drawing/2014/main" id="{BFE8AD05-9025-727F-3AFA-A904D7B59647}"/>
              </a:ext>
            </a:extLst>
          </p:cNvPr>
          <p:cNvSpPr txBox="1"/>
          <p:nvPr/>
        </p:nvSpPr>
        <p:spPr>
          <a:xfrm>
            <a:off x="748934" y="711860"/>
            <a:ext cx="5904656"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先生の勤務時間＜８：００～</a:t>
            </a:r>
            <a:r>
              <a:rPr lang="en-US" altLang="ja-JP" dirty="0">
                <a:latin typeface="BIZ UDPゴシック" panose="020B0400000000000000" pitchFamily="50" charset="-128"/>
                <a:ea typeface="BIZ UDPゴシック" panose="020B0400000000000000" pitchFamily="50" charset="-128"/>
              </a:rPr>
              <a:t>16</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30</a:t>
            </a:r>
            <a:r>
              <a:rPr lang="ja-JP" altLang="en-US" dirty="0">
                <a:latin typeface="BIZ UDPゴシック" panose="020B0400000000000000" pitchFamily="50" charset="-128"/>
                <a:ea typeface="BIZ UDPゴシック" panose="020B0400000000000000" pitchFamily="50" charset="-128"/>
              </a:rPr>
              <a:t>（休憩時間</a:t>
            </a:r>
            <a:r>
              <a:rPr lang="en-US" altLang="ja-JP" dirty="0">
                <a:latin typeface="BIZ UDPゴシック" panose="020B0400000000000000" pitchFamily="50" charset="-128"/>
                <a:ea typeface="BIZ UDPゴシック" panose="020B0400000000000000" pitchFamily="50" charset="-128"/>
              </a:rPr>
              <a:t>45</a:t>
            </a:r>
            <a:r>
              <a:rPr lang="ja-JP" altLang="en-US" dirty="0">
                <a:latin typeface="BIZ UDPゴシック" panose="020B0400000000000000" pitchFamily="50" charset="-128"/>
                <a:ea typeface="BIZ UDPゴシック" panose="020B0400000000000000" pitchFamily="50" charset="-128"/>
              </a:rPr>
              <a:t>分含）＞</a:t>
            </a:r>
          </a:p>
        </p:txBody>
      </p:sp>
      <p:sp>
        <p:nvSpPr>
          <p:cNvPr id="15" name="テキスト ボックス 14">
            <a:extLst>
              <a:ext uri="{FF2B5EF4-FFF2-40B4-BE49-F238E27FC236}">
                <a16:creationId xmlns:a16="http://schemas.microsoft.com/office/drawing/2014/main" id="{3AF8D883-C42A-EF31-0F8C-104EF6D8A3B0}"/>
              </a:ext>
            </a:extLst>
          </p:cNvPr>
          <p:cNvSpPr txBox="1"/>
          <p:nvPr/>
        </p:nvSpPr>
        <p:spPr>
          <a:xfrm>
            <a:off x="463600" y="3816101"/>
            <a:ext cx="7322613" cy="369332"/>
          </a:xfrm>
          <a:prstGeom prst="rect">
            <a:avLst/>
          </a:prstGeom>
          <a:noFill/>
        </p:spPr>
        <p:txBody>
          <a:bodyPr wrap="square">
            <a:spAutoFit/>
          </a:bodyPr>
          <a:lstStyle/>
          <a:p>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この他にも部活動の指導・見守りや下校指導や職員会議に参加します。</a:t>
            </a:r>
          </a:p>
        </p:txBody>
      </p:sp>
      <p:sp>
        <p:nvSpPr>
          <p:cNvPr id="16" name="テキスト ボックス 15">
            <a:extLst>
              <a:ext uri="{FF2B5EF4-FFF2-40B4-BE49-F238E27FC236}">
                <a16:creationId xmlns:a16="http://schemas.microsoft.com/office/drawing/2014/main" id="{D9CEF920-CE4B-1597-54BE-5A7E79EAE040}"/>
              </a:ext>
            </a:extLst>
          </p:cNvPr>
          <p:cNvSpPr txBox="1"/>
          <p:nvPr/>
        </p:nvSpPr>
        <p:spPr>
          <a:xfrm>
            <a:off x="633426" y="4762598"/>
            <a:ext cx="6076274"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○常勤</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上記のようなスケジュールでフルタイムで働きます。</a:t>
            </a:r>
          </a:p>
        </p:txBody>
      </p:sp>
      <p:sp>
        <p:nvSpPr>
          <p:cNvPr id="17" name="テキスト ボックス 16">
            <a:extLst>
              <a:ext uri="{FF2B5EF4-FFF2-40B4-BE49-F238E27FC236}">
                <a16:creationId xmlns:a16="http://schemas.microsoft.com/office/drawing/2014/main" id="{4444887D-20B3-BD6A-0042-D5C8452312AB}"/>
              </a:ext>
            </a:extLst>
          </p:cNvPr>
          <p:cNvSpPr txBox="1"/>
          <p:nvPr/>
        </p:nvSpPr>
        <p:spPr>
          <a:xfrm>
            <a:off x="463600" y="4241293"/>
            <a:ext cx="7225704"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実は</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先生にもいろんな働き方があります。</a:t>
            </a:r>
            <a:endParaRPr lang="en-US" altLang="ja-JP" sz="2800" b="1" dirty="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08401965-CFEF-BBED-535B-085A1CC83A1F}"/>
              </a:ext>
            </a:extLst>
          </p:cNvPr>
          <p:cNvSpPr txBox="1"/>
          <p:nvPr/>
        </p:nvSpPr>
        <p:spPr>
          <a:xfrm>
            <a:off x="633426" y="5182043"/>
            <a:ext cx="6407806"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○非常勤</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授業時間単位で働きます。（例）午前中の授業４コマ</a:t>
            </a:r>
          </a:p>
        </p:txBody>
      </p:sp>
      <p:sp>
        <p:nvSpPr>
          <p:cNvPr id="19" name="テキスト ボックス 18">
            <a:extLst>
              <a:ext uri="{FF2B5EF4-FFF2-40B4-BE49-F238E27FC236}">
                <a16:creationId xmlns:a16="http://schemas.microsoft.com/office/drawing/2014/main" id="{B85BB432-8145-7BB2-E33B-4CC013BE0AED}"/>
              </a:ext>
            </a:extLst>
          </p:cNvPr>
          <p:cNvSpPr txBox="1"/>
          <p:nvPr/>
        </p:nvSpPr>
        <p:spPr>
          <a:xfrm>
            <a:off x="633426" y="5654040"/>
            <a:ext cx="6407806" cy="646331"/>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他にも</a:t>
            </a:r>
            <a:r>
              <a:rPr lang="en-US" altLang="ja-JP" dirty="0">
                <a:latin typeface="BIZ UDPゴシック" panose="020B0400000000000000" pitchFamily="50" charset="-128"/>
                <a:ea typeface="BIZ UDPゴシック" panose="020B0400000000000000" pitchFamily="50" charset="-128"/>
              </a:rPr>
              <a:t>…</a:t>
            </a:r>
          </a:p>
          <a:p>
            <a:r>
              <a:rPr lang="ja-JP" altLang="en-US" dirty="0">
                <a:latin typeface="BIZ UDPゴシック" panose="020B0400000000000000" pitchFamily="50" charset="-128"/>
                <a:ea typeface="BIZ UDPゴシック" panose="020B0400000000000000" pitchFamily="50" charset="-128"/>
              </a:rPr>
              <a:t>　育児短時間勤務や介護時間　等</a:t>
            </a:r>
          </a:p>
        </p:txBody>
      </p:sp>
      <p:pic>
        <p:nvPicPr>
          <p:cNvPr id="21" name="図 20" descr="挿絵 が含まれている画像&#10;&#10;AI 生成コンテンツは誤りを含む可能性があります。">
            <a:extLst>
              <a:ext uri="{FF2B5EF4-FFF2-40B4-BE49-F238E27FC236}">
                <a16:creationId xmlns:a16="http://schemas.microsoft.com/office/drawing/2014/main" id="{8C1344BE-6FFC-933D-B914-C300DDFF4A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5248" y="4748877"/>
            <a:ext cx="1804223" cy="1810325"/>
          </a:xfrm>
          <a:prstGeom prst="rect">
            <a:avLst/>
          </a:prstGeom>
        </p:spPr>
      </p:pic>
    </p:spTree>
    <p:extLst>
      <p:ext uri="{BB962C8B-B14F-4D97-AF65-F5344CB8AC3E}">
        <p14:creationId xmlns:p14="http://schemas.microsoft.com/office/powerpoint/2010/main" val="1080753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63550-6236-F513-73DE-908E9EA854C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B10B4F2-3BAC-0F19-C2BE-E9DE65DDCCBA}"/>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6</a:t>
            </a:fld>
            <a:endParaRPr lang="ja-JP" altLang="en-US" sz="1200" dirty="0"/>
          </a:p>
        </p:txBody>
      </p:sp>
      <p:sp>
        <p:nvSpPr>
          <p:cNvPr id="3" name="テキスト ボックス 2">
            <a:extLst>
              <a:ext uri="{FF2B5EF4-FFF2-40B4-BE49-F238E27FC236}">
                <a16:creationId xmlns:a16="http://schemas.microsoft.com/office/drawing/2014/main" id="{10E225CB-439A-D96C-DE36-02CB2A36649D}"/>
              </a:ext>
            </a:extLst>
          </p:cNvPr>
          <p:cNvSpPr txBox="1"/>
          <p:nvPr/>
        </p:nvSpPr>
        <p:spPr>
          <a:xfrm>
            <a:off x="492747" y="537758"/>
            <a:ext cx="4815299"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この職業に就くためには</a:t>
            </a:r>
            <a:r>
              <a:rPr lang="en-US" altLang="ja-JP" sz="2800" b="1" dirty="0">
                <a:latin typeface="BIZ UDPゴシック" panose="020B0400000000000000" pitchFamily="50" charset="-128"/>
                <a:ea typeface="BIZ UDPゴシック" panose="020B0400000000000000" pitchFamily="50" charset="-128"/>
              </a:rPr>
              <a:t>…</a:t>
            </a:r>
          </a:p>
        </p:txBody>
      </p:sp>
      <p:sp>
        <p:nvSpPr>
          <p:cNvPr id="6" name="テキスト ボックス 5">
            <a:extLst>
              <a:ext uri="{FF2B5EF4-FFF2-40B4-BE49-F238E27FC236}">
                <a16:creationId xmlns:a16="http://schemas.microsoft.com/office/drawing/2014/main" id="{63DE5B11-97D7-F2CF-9114-D7FFEFD67FFC}"/>
              </a:ext>
            </a:extLst>
          </p:cNvPr>
          <p:cNvSpPr txBox="1"/>
          <p:nvPr/>
        </p:nvSpPr>
        <p:spPr>
          <a:xfrm>
            <a:off x="505391" y="2748719"/>
            <a:ext cx="6476478"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教員採用試験に合格すれば</a:t>
            </a:r>
            <a:r>
              <a:rPr lang="en-US" altLang="ja-JP" sz="2800" b="1" dirty="0">
                <a:latin typeface="BIZ UDPゴシック" panose="020B0400000000000000" pitchFamily="50" charset="-128"/>
                <a:ea typeface="BIZ UDPゴシック" panose="020B0400000000000000" pitchFamily="50" charset="-128"/>
              </a:rPr>
              <a:t>…</a:t>
            </a:r>
          </a:p>
        </p:txBody>
      </p:sp>
      <p:sp>
        <p:nvSpPr>
          <p:cNvPr id="4" name="テキスト ボックス 3">
            <a:extLst>
              <a:ext uri="{FF2B5EF4-FFF2-40B4-BE49-F238E27FC236}">
                <a16:creationId xmlns:a16="http://schemas.microsoft.com/office/drawing/2014/main" id="{B78DB245-46E3-EA9B-B4EC-679561B190C1}"/>
              </a:ext>
            </a:extLst>
          </p:cNvPr>
          <p:cNvSpPr txBox="1"/>
          <p:nvPr/>
        </p:nvSpPr>
        <p:spPr>
          <a:xfrm>
            <a:off x="530053" y="4070795"/>
            <a:ext cx="3695210"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先生になったあとも</a:t>
            </a:r>
            <a:r>
              <a:rPr lang="en-US" altLang="ja-JP" sz="2800" b="1" dirty="0">
                <a:latin typeface="BIZ UDPゴシック" panose="020B0400000000000000" pitchFamily="50" charset="-128"/>
                <a:ea typeface="BIZ UDPゴシック" panose="020B0400000000000000" pitchFamily="50" charset="-128"/>
              </a:rPr>
              <a:t>…</a:t>
            </a:r>
          </a:p>
        </p:txBody>
      </p:sp>
      <p:sp>
        <p:nvSpPr>
          <p:cNvPr id="8" name="テキスト ボックス 7">
            <a:extLst>
              <a:ext uri="{FF2B5EF4-FFF2-40B4-BE49-F238E27FC236}">
                <a16:creationId xmlns:a16="http://schemas.microsoft.com/office/drawing/2014/main" id="{DEBF27C6-404C-81A8-52D4-D867C2226459}"/>
              </a:ext>
            </a:extLst>
          </p:cNvPr>
          <p:cNvSpPr txBox="1"/>
          <p:nvPr/>
        </p:nvSpPr>
        <p:spPr>
          <a:xfrm>
            <a:off x="537709" y="4644856"/>
            <a:ext cx="7018512" cy="1200329"/>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○採用前研修</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○初任者・新規採用者研修（１年目）</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○ステップアップ研修（２～３年目）</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○中堅教諭等資質向上研修（</a:t>
            </a:r>
            <a:r>
              <a:rPr lang="en-US" altLang="ja-JP" dirty="0">
                <a:latin typeface="BIZ UDPゴシック" panose="020B0400000000000000" pitchFamily="50" charset="-128"/>
                <a:ea typeface="BIZ UDPゴシック" panose="020B0400000000000000" pitchFamily="50" charset="-128"/>
              </a:rPr>
              <a:t>8</a:t>
            </a:r>
            <a:r>
              <a:rPr lang="ja-JP" altLang="en-US" dirty="0">
                <a:latin typeface="BIZ UDPゴシック" panose="020B0400000000000000" pitchFamily="50" charset="-128"/>
                <a:ea typeface="BIZ UDPゴシック" panose="020B0400000000000000" pitchFamily="50" charset="-128"/>
              </a:rPr>
              <a:t>～１１年目）</a:t>
            </a:r>
            <a:endParaRPr lang="en-US" altLang="ja-JP"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A5CB2E84-DD55-4858-E18B-C33B13EACD7C}"/>
              </a:ext>
            </a:extLst>
          </p:cNvPr>
          <p:cNvSpPr txBox="1"/>
          <p:nvPr/>
        </p:nvSpPr>
        <p:spPr>
          <a:xfrm>
            <a:off x="535437" y="1720182"/>
            <a:ext cx="7018511"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○大学や短大等での「教職課程（教えるための勉強）」を修了する。</a:t>
            </a:r>
          </a:p>
        </p:txBody>
      </p:sp>
      <p:sp>
        <p:nvSpPr>
          <p:cNvPr id="10" name="テキスト ボックス 9">
            <a:extLst>
              <a:ext uri="{FF2B5EF4-FFF2-40B4-BE49-F238E27FC236}">
                <a16:creationId xmlns:a16="http://schemas.microsoft.com/office/drawing/2014/main" id="{91031E90-96B9-D754-F704-FD8DA2B7DA7C}"/>
              </a:ext>
            </a:extLst>
          </p:cNvPr>
          <p:cNvSpPr txBox="1"/>
          <p:nvPr/>
        </p:nvSpPr>
        <p:spPr>
          <a:xfrm>
            <a:off x="535437" y="2319945"/>
            <a:ext cx="7018511"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○都道府県教育委員会から「教員免許状」が授与される。</a:t>
            </a:r>
          </a:p>
        </p:txBody>
      </p:sp>
      <p:sp>
        <p:nvSpPr>
          <p:cNvPr id="11" name="テキスト ボックス 10">
            <a:extLst>
              <a:ext uri="{FF2B5EF4-FFF2-40B4-BE49-F238E27FC236}">
                <a16:creationId xmlns:a16="http://schemas.microsoft.com/office/drawing/2014/main" id="{5D9A48B6-6E3C-32E8-F951-59C08FC84D5D}"/>
              </a:ext>
            </a:extLst>
          </p:cNvPr>
          <p:cNvSpPr txBox="1"/>
          <p:nvPr/>
        </p:nvSpPr>
        <p:spPr>
          <a:xfrm>
            <a:off x="537709" y="1152134"/>
            <a:ext cx="7018511"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○「教員免許状」が取得できる大学に入学する。</a:t>
            </a:r>
          </a:p>
        </p:txBody>
      </p:sp>
      <p:sp>
        <p:nvSpPr>
          <p:cNvPr id="12" name="二等辺三角形 11">
            <a:extLst>
              <a:ext uri="{FF2B5EF4-FFF2-40B4-BE49-F238E27FC236}">
                <a16:creationId xmlns:a16="http://schemas.microsoft.com/office/drawing/2014/main" id="{D0B1B00E-C252-87A7-3208-2CBE382268C3}"/>
              </a:ext>
            </a:extLst>
          </p:cNvPr>
          <p:cNvSpPr/>
          <p:nvPr/>
        </p:nvSpPr>
        <p:spPr>
          <a:xfrm flipV="1">
            <a:off x="2446024" y="1583197"/>
            <a:ext cx="908744" cy="102685"/>
          </a:xfrm>
          <a:prstGeom prst="triangle">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12">
            <a:extLst>
              <a:ext uri="{FF2B5EF4-FFF2-40B4-BE49-F238E27FC236}">
                <a16:creationId xmlns:a16="http://schemas.microsoft.com/office/drawing/2014/main" id="{4B5F4F60-772F-CAF4-9F27-88458DFB4E2E}"/>
              </a:ext>
            </a:extLst>
          </p:cNvPr>
          <p:cNvSpPr/>
          <p:nvPr/>
        </p:nvSpPr>
        <p:spPr>
          <a:xfrm flipV="1">
            <a:off x="2446024" y="2165895"/>
            <a:ext cx="908744" cy="102685"/>
          </a:xfrm>
          <a:prstGeom prst="triangle">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DCC21887-10E0-741C-249D-A99D9FEA78F8}"/>
              </a:ext>
            </a:extLst>
          </p:cNvPr>
          <p:cNvSpPr txBox="1"/>
          <p:nvPr/>
        </p:nvSpPr>
        <p:spPr>
          <a:xfrm>
            <a:off x="540210" y="3373623"/>
            <a:ext cx="7018511" cy="646331"/>
          </a:xfrm>
          <a:prstGeom prst="rect">
            <a:avLst/>
          </a:prstGeom>
          <a:noFill/>
        </p:spPr>
        <p:txBody>
          <a:bodyPr wrap="square">
            <a:spAutoFit/>
          </a:bodyPr>
          <a:lstStyle/>
          <a:p>
            <a:pPr marL="179388" indent="-179388"/>
            <a:r>
              <a:rPr lang="ja-JP" altLang="en-US" dirty="0">
                <a:latin typeface="BIZ UDPゴシック" panose="020B0400000000000000" pitchFamily="50" charset="-128"/>
                <a:ea typeface="BIZ UDPゴシック" panose="020B0400000000000000" pitchFamily="50" charset="-128"/>
              </a:rPr>
              <a:t>○都道府県教育委員会ごとや各私立学校で行われる「</a:t>
            </a:r>
            <a:r>
              <a:rPr lang="ja-JP" altLang="en-US" dirty="0">
                <a:solidFill>
                  <a:srgbClr val="FF0000"/>
                </a:solidFill>
                <a:latin typeface="BIZ UDPゴシック" panose="020B0400000000000000" pitchFamily="50" charset="-128"/>
                <a:ea typeface="BIZ UDPゴシック" panose="020B0400000000000000" pitchFamily="50" charset="-128"/>
              </a:rPr>
              <a:t>教員採用試験に合格</a:t>
            </a:r>
            <a:r>
              <a:rPr lang="ja-JP" altLang="en-US" dirty="0">
                <a:latin typeface="BIZ UDPゴシック" panose="020B0400000000000000" pitchFamily="50" charset="-128"/>
                <a:ea typeface="BIZ UDPゴシック" panose="020B0400000000000000" pitchFamily="50" charset="-128"/>
              </a:rPr>
              <a:t>」することで，「</a:t>
            </a:r>
            <a:r>
              <a:rPr lang="ja-JP" altLang="en-US" dirty="0">
                <a:solidFill>
                  <a:srgbClr val="FF0000"/>
                </a:solidFill>
                <a:latin typeface="BIZ UDPゴシック" panose="020B0400000000000000" pitchFamily="50" charset="-128"/>
                <a:ea typeface="BIZ UDPゴシック" panose="020B0400000000000000" pitchFamily="50" charset="-128"/>
              </a:rPr>
              <a:t>教諭</a:t>
            </a:r>
            <a:r>
              <a:rPr lang="ja-JP" altLang="en-US" dirty="0">
                <a:latin typeface="BIZ UDPゴシック" panose="020B0400000000000000" pitchFamily="50" charset="-128"/>
                <a:ea typeface="BIZ UDPゴシック" panose="020B0400000000000000" pitchFamily="50" charset="-128"/>
              </a:rPr>
              <a:t>」として教壇に立つことができる。</a:t>
            </a:r>
          </a:p>
        </p:txBody>
      </p:sp>
      <p:sp>
        <p:nvSpPr>
          <p:cNvPr id="15" name="テキスト ボックス 14">
            <a:extLst>
              <a:ext uri="{FF2B5EF4-FFF2-40B4-BE49-F238E27FC236}">
                <a16:creationId xmlns:a16="http://schemas.microsoft.com/office/drawing/2014/main" id="{83558463-CE9E-8313-B09F-C93ED2400E5B}"/>
              </a:ext>
            </a:extLst>
          </p:cNvPr>
          <p:cNvSpPr txBox="1"/>
          <p:nvPr/>
        </p:nvSpPr>
        <p:spPr>
          <a:xfrm>
            <a:off x="632520" y="5911128"/>
            <a:ext cx="7018512"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など，キャリアアップに向けて，さまざま研修があります。</a:t>
            </a:r>
            <a:endParaRPr lang="en-US" altLang="ja-JP" dirty="0">
              <a:latin typeface="BIZ UDPゴシック" panose="020B0400000000000000" pitchFamily="50" charset="-128"/>
              <a:ea typeface="BIZ UDPゴシック" panose="020B0400000000000000" pitchFamily="50" charset="-128"/>
            </a:endParaRPr>
          </a:p>
        </p:txBody>
      </p:sp>
      <p:pic>
        <p:nvPicPr>
          <p:cNvPr id="19" name="図 18" descr="ダイアグラム&#10;&#10;AI 生成コンテンツは誤りを含む可能性があります。">
            <a:extLst>
              <a:ext uri="{FF2B5EF4-FFF2-40B4-BE49-F238E27FC236}">
                <a16:creationId xmlns:a16="http://schemas.microsoft.com/office/drawing/2014/main" id="{FB30AA7C-C0E2-B5CC-F223-BDC97D67C9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5325848" y="4254929"/>
            <a:ext cx="2111113" cy="1450937"/>
          </a:xfrm>
          <a:prstGeom prst="rect">
            <a:avLst/>
          </a:prstGeom>
        </p:spPr>
      </p:pic>
    </p:spTree>
    <p:extLst>
      <p:ext uri="{BB962C8B-B14F-4D97-AF65-F5344CB8AC3E}">
        <p14:creationId xmlns:p14="http://schemas.microsoft.com/office/powerpoint/2010/main" val="2450658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A8027-D3DF-B914-82BD-331104AE8B2C}"/>
            </a:ext>
          </a:extLst>
        </p:cNvPr>
        <p:cNvGrpSpPr/>
        <p:nvPr/>
      </p:nvGrpSpPr>
      <p:grpSpPr>
        <a:xfrm>
          <a:off x="0" y="0"/>
          <a:ext cx="0" cy="0"/>
          <a:chOff x="0" y="0"/>
          <a:chExt cx="0" cy="0"/>
        </a:xfrm>
      </p:grpSpPr>
      <p:sp>
        <p:nvSpPr>
          <p:cNvPr id="17" name="四角形: 角を丸くする 16">
            <a:extLst>
              <a:ext uri="{FF2B5EF4-FFF2-40B4-BE49-F238E27FC236}">
                <a16:creationId xmlns:a16="http://schemas.microsoft.com/office/drawing/2014/main" id="{3D466169-FE28-7B96-3812-E6BCE8EBC2AD}"/>
              </a:ext>
            </a:extLst>
          </p:cNvPr>
          <p:cNvSpPr/>
          <p:nvPr/>
        </p:nvSpPr>
        <p:spPr>
          <a:xfrm>
            <a:off x="549248" y="5420212"/>
            <a:ext cx="6708008" cy="715187"/>
          </a:xfrm>
          <a:prstGeom prst="roundRect">
            <a:avLst/>
          </a:prstGeom>
          <a:solidFill>
            <a:srgbClr val="FFE5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DB58D74B-DAC4-8932-235C-5FE61DE37842}"/>
              </a:ext>
            </a:extLst>
          </p:cNvPr>
          <p:cNvSpPr/>
          <p:nvPr/>
        </p:nvSpPr>
        <p:spPr>
          <a:xfrm>
            <a:off x="558352" y="4191231"/>
            <a:ext cx="6698904" cy="715187"/>
          </a:xfrm>
          <a:prstGeom prst="roundRect">
            <a:avLst/>
          </a:prstGeom>
          <a:solidFill>
            <a:srgbClr val="FFE5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6311EAAB-4A8E-0D29-F47B-9E158B0B464F}"/>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7</a:t>
            </a:fld>
            <a:endParaRPr lang="ja-JP" altLang="en-US" sz="1200" dirty="0"/>
          </a:p>
        </p:txBody>
      </p:sp>
      <p:sp>
        <p:nvSpPr>
          <p:cNvPr id="3" name="テキスト ボックス 2">
            <a:extLst>
              <a:ext uri="{FF2B5EF4-FFF2-40B4-BE49-F238E27FC236}">
                <a16:creationId xmlns:a16="http://schemas.microsoft.com/office/drawing/2014/main" id="{15FF4D2F-218F-C72C-921E-76712703D6D7}"/>
              </a:ext>
            </a:extLst>
          </p:cNvPr>
          <p:cNvSpPr txBox="1"/>
          <p:nvPr/>
        </p:nvSpPr>
        <p:spPr>
          <a:xfrm>
            <a:off x="513791" y="476672"/>
            <a:ext cx="3833429"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この仕事の</a:t>
            </a:r>
            <a:r>
              <a:rPr lang="ja-JP" altLang="en-US" sz="2800" b="1" dirty="0">
                <a:solidFill>
                  <a:srgbClr val="FF0000"/>
                </a:solidFill>
                <a:latin typeface="BIZ UDPゴシック" panose="020B0400000000000000" pitchFamily="50" charset="-128"/>
                <a:ea typeface="BIZ UDPゴシック" panose="020B0400000000000000" pitchFamily="50" charset="-128"/>
              </a:rPr>
              <a:t>魅力</a:t>
            </a:r>
            <a:r>
              <a:rPr lang="ja-JP" altLang="en-US" sz="2800" b="1" dirty="0">
                <a:latin typeface="BIZ UDPゴシック" panose="020B0400000000000000" pitchFamily="50" charset="-128"/>
                <a:ea typeface="BIZ UDPゴシック" panose="020B0400000000000000" pitchFamily="50" charset="-128"/>
              </a:rPr>
              <a:t>とは</a:t>
            </a:r>
            <a:r>
              <a:rPr lang="en-US" altLang="ja-JP" sz="2800" b="1" dirty="0">
                <a:latin typeface="BIZ UDPゴシック" panose="020B0400000000000000" pitchFamily="50" charset="-128"/>
                <a:ea typeface="BIZ UDPゴシック" panose="020B0400000000000000" pitchFamily="50" charset="-128"/>
              </a:rPr>
              <a:t>…</a:t>
            </a:r>
          </a:p>
        </p:txBody>
      </p:sp>
      <p:sp>
        <p:nvSpPr>
          <p:cNvPr id="5" name="テキスト ボックス 4">
            <a:extLst>
              <a:ext uri="{FF2B5EF4-FFF2-40B4-BE49-F238E27FC236}">
                <a16:creationId xmlns:a16="http://schemas.microsoft.com/office/drawing/2014/main" id="{D535C298-7B1C-BCE8-921D-83E14A3D2F6B}"/>
              </a:ext>
            </a:extLst>
          </p:cNvPr>
          <p:cNvSpPr txBox="1"/>
          <p:nvPr/>
        </p:nvSpPr>
        <p:spPr>
          <a:xfrm>
            <a:off x="575319" y="1867284"/>
            <a:ext cx="4884910" cy="646331"/>
          </a:xfrm>
          <a:prstGeom prst="rect">
            <a:avLst/>
          </a:prstGeom>
          <a:noFill/>
        </p:spPr>
        <p:txBody>
          <a:bodyPr wrap="square">
            <a:spAutoFit/>
          </a:bodyPr>
          <a:lstStyle/>
          <a:p>
            <a:pPr marL="179388" indent="-179388"/>
            <a:r>
              <a:rPr lang="ja-JP" altLang="en-US" dirty="0">
                <a:latin typeface="BIZ UDPゴシック" panose="020B0400000000000000" pitchFamily="50" charset="-128"/>
                <a:ea typeface="BIZ UDPゴシック" panose="020B0400000000000000" pitchFamily="50" charset="-128"/>
              </a:rPr>
              <a:t>○授業に工夫を加えることで、生徒の教科に対する理解度や愛着を高めることができること。</a:t>
            </a:r>
          </a:p>
        </p:txBody>
      </p:sp>
      <p:sp>
        <p:nvSpPr>
          <p:cNvPr id="6" name="テキスト ボックス 5">
            <a:extLst>
              <a:ext uri="{FF2B5EF4-FFF2-40B4-BE49-F238E27FC236}">
                <a16:creationId xmlns:a16="http://schemas.microsoft.com/office/drawing/2014/main" id="{DB38AD70-78D5-614A-13A3-8844A50CFEDB}"/>
              </a:ext>
            </a:extLst>
          </p:cNvPr>
          <p:cNvSpPr txBox="1"/>
          <p:nvPr/>
        </p:nvSpPr>
        <p:spPr>
          <a:xfrm>
            <a:off x="545235" y="3177883"/>
            <a:ext cx="5106543"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その反面，</a:t>
            </a:r>
            <a:r>
              <a:rPr lang="ja-JP" altLang="en-US" sz="2800" b="1" dirty="0">
                <a:solidFill>
                  <a:srgbClr val="0070C0"/>
                </a:solidFill>
                <a:latin typeface="BIZ UDPゴシック" panose="020B0400000000000000" pitchFamily="50" charset="-128"/>
                <a:ea typeface="BIZ UDPゴシック" panose="020B0400000000000000" pitchFamily="50" charset="-128"/>
              </a:rPr>
              <a:t>大変なこと</a:t>
            </a:r>
            <a:r>
              <a:rPr lang="ja-JP" altLang="en-US" sz="2800" b="1" dirty="0">
                <a:latin typeface="BIZ UDPゴシック" panose="020B0400000000000000" pitchFamily="50" charset="-128"/>
                <a:ea typeface="BIZ UDPゴシック" panose="020B0400000000000000" pitchFamily="50" charset="-128"/>
              </a:rPr>
              <a:t>も</a:t>
            </a:r>
            <a:r>
              <a:rPr lang="en-US" altLang="ja-JP" sz="2800" b="1" dirty="0">
                <a:latin typeface="BIZ UDPゴシック" panose="020B0400000000000000" pitchFamily="50" charset="-128"/>
                <a:ea typeface="BIZ UDPゴシック" panose="020B0400000000000000" pitchFamily="50" charset="-128"/>
              </a:rPr>
              <a:t>…</a:t>
            </a:r>
          </a:p>
        </p:txBody>
      </p:sp>
      <p:pic>
        <p:nvPicPr>
          <p:cNvPr id="8" name="図 7">
            <a:extLst>
              <a:ext uri="{FF2B5EF4-FFF2-40B4-BE49-F238E27FC236}">
                <a16:creationId xmlns:a16="http://schemas.microsoft.com/office/drawing/2014/main" id="{8DE553F5-BE13-FB69-559F-85FAB8F581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0413" y="1026715"/>
            <a:ext cx="2271122" cy="2375302"/>
          </a:xfrm>
          <a:prstGeom prst="rect">
            <a:avLst/>
          </a:prstGeom>
        </p:spPr>
      </p:pic>
      <p:sp>
        <p:nvSpPr>
          <p:cNvPr id="4" name="テキスト ボックス 3">
            <a:extLst>
              <a:ext uri="{FF2B5EF4-FFF2-40B4-BE49-F238E27FC236}">
                <a16:creationId xmlns:a16="http://schemas.microsoft.com/office/drawing/2014/main" id="{E2BDC729-7F52-19B0-EB37-3909E3EFDA61}"/>
              </a:ext>
            </a:extLst>
          </p:cNvPr>
          <p:cNvSpPr txBox="1"/>
          <p:nvPr/>
        </p:nvSpPr>
        <p:spPr>
          <a:xfrm>
            <a:off x="416496" y="1130209"/>
            <a:ext cx="5106543"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　○生徒の成長を間近で実感できること。</a:t>
            </a:r>
            <a:endParaRPr lang="en-US" altLang="ja-JP"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6CA3A938-7DE4-3E0F-C8C2-138E60D860CB}"/>
              </a:ext>
            </a:extLst>
          </p:cNvPr>
          <p:cNvSpPr txBox="1"/>
          <p:nvPr/>
        </p:nvSpPr>
        <p:spPr>
          <a:xfrm>
            <a:off x="576680" y="1499541"/>
            <a:ext cx="5106543"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○生徒と深い人間関係を築くことができること。</a:t>
            </a:r>
            <a:endParaRPr lang="en-US" altLang="ja-JP"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9C24866F-861F-7133-71A9-A3ECB124C027}"/>
              </a:ext>
            </a:extLst>
          </p:cNvPr>
          <p:cNvSpPr txBox="1"/>
          <p:nvPr/>
        </p:nvSpPr>
        <p:spPr>
          <a:xfrm>
            <a:off x="575319" y="2447420"/>
            <a:ext cx="4741694" cy="646331"/>
          </a:xfrm>
          <a:prstGeom prst="rect">
            <a:avLst/>
          </a:prstGeom>
          <a:noFill/>
        </p:spPr>
        <p:txBody>
          <a:bodyPr wrap="square">
            <a:spAutoFit/>
          </a:bodyPr>
          <a:lstStyle/>
          <a:p>
            <a:pPr marL="179388" indent="-179388"/>
            <a:r>
              <a:rPr lang="ja-JP" altLang="en-US" dirty="0">
                <a:latin typeface="BIZ UDPゴシック" panose="020B0400000000000000" pitchFamily="50" charset="-128"/>
                <a:ea typeface="BIZ UDPゴシック" panose="020B0400000000000000" pitchFamily="50" charset="-128"/>
              </a:rPr>
              <a:t>○生徒だけでなく，さまざまな方々とのつながりをもつことができること。</a:t>
            </a:r>
          </a:p>
        </p:txBody>
      </p:sp>
      <p:sp>
        <p:nvSpPr>
          <p:cNvPr id="11" name="テキスト ボックス 10">
            <a:extLst>
              <a:ext uri="{FF2B5EF4-FFF2-40B4-BE49-F238E27FC236}">
                <a16:creationId xmlns:a16="http://schemas.microsoft.com/office/drawing/2014/main" id="{6EF38314-D9B8-EDE8-7769-1698735A9F50}"/>
              </a:ext>
            </a:extLst>
          </p:cNvPr>
          <p:cNvSpPr txBox="1"/>
          <p:nvPr/>
        </p:nvSpPr>
        <p:spPr>
          <a:xfrm>
            <a:off x="375926" y="3784641"/>
            <a:ext cx="5585186"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　●一人ひとり違う考えをもった生徒に向き合うこと。</a:t>
            </a:r>
            <a:endParaRPr lang="en-US" altLang="ja-JP"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4D53E0FA-04A4-7917-F076-E4401BB09BB2}"/>
              </a:ext>
            </a:extLst>
          </p:cNvPr>
          <p:cNvSpPr txBox="1"/>
          <p:nvPr/>
        </p:nvSpPr>
        <p:spPr>
          <a:xfrm>
            <a:off x="401495" y="5025362"/>
            <a:ext cx="5585186"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　●授業準備や事務作業など，業務量が多いこと。</a:t>
            </a:r>
            <a:endParaRPr lang="en-US" altLang="ja-JP"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8E31D40C-5199-F2E1-4F79-EE6B2D82621A}"/>
              </a:ext>
            </a:extLst>
          </p:cNvPr>
          <p:cNvSpPr txBox="1"/>
          <p:nvPr/>
        </p:nvSpPr>
        <p:spPr>
          <a:xfrm>
            <a:off x="575319" y="4237511"/>
            <a:ext cx="6537921" cy="584775"/>
          </a:xfrm>
          <a:prstGeom prst="rect">
            <a:avLst/>
          </a:prstGeom>
          <a:noFill/>
        </p:spPr>
        <p:txBody>
          <a:bodyPr wrap="square">
            <a:spAutoFit/>
          </a:bodyPr>
          <a:lstStyle/>
          <a:p>
            <a:r>
              <a:rPr lang="ja-JP" altLang="en-US" sz="1600" dirty="0">
                <a:latin typeface="BIZ UDPゴシック" panose="020B0400000000000000" pitchFamily="50" charset="-128"/>
                <a:ea typeface="BIZ UDPゴシック" panose="020B0400000000000000" pitchFamily="50" charset="-128"/>
              </a:rPr>
              <a:t>悩みを抱える生徒に寄り添い，力になることで，少しずつ成長していく姿を見られることは，教師にとってのやりがいの一つでもあります。</a:t>
            </a:r>
            <a:endParaRPr lang="en-US" altLang="ja-JP" sz="16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3115621-A726-EFAD-4452-A5EEE0429440}"/>
              </a:ext>
            </a:extLst>
          </p:cNvPr>
          <p:cNvSpPr txBox="1"/>
          <p:nvPr/>
        </p:nvSpPr>
        <p:spPr>
          <a:xfrm>
            <a:off x="575319" y="5485419"/>
            <a:ext cx="6537921" cy="584775"/>
          </a:xfrm>
          <a:prstGeom prst="rect">
            <a:avLst/>
          </a:prstGeom>
          <a:noFill/>
        </p:spPr>
        <p:txBody>
          <a:bodyPr wrap="square">
            <a:spAutoFit/>
          </a:bodyPr>
          <a:lstStyle/>
          <a:p>
            <a:r>
              <a:rPr lang="ja-JP" altLang="en-US" sz="1600" dirty="0">
                <a:latin typeface="BIZ UDPゴシック" panose="020B0400000000000000" pitchFamily="50" charset="-128"/>
                <a:ea typeface="BIZ UDPゴシック" panose="020B0400000000000000" pitchFamily="50" charset="-128"/>
              </a:rPr>
              <a:t>働き方改革が進んだことで，勤務時間外に仕事をする時間は短くなってきています。</a:t>
            </a:r>
            <a:endParaRPr lang="en-US" altLang="ja-JP"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15990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D43BF-3C23-DEC7-8F55-EC773A83EEF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3F6BD22-F229-0CAD-F010-6938AD5E9477}"/>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8</a:t>
            </a:fld>
            <a:endParaRPr lang="ja-JP" altLang="en-US" sz="1200" dirty="0"/>
          </a:p>
        </p:txBody>
      </p:sp>
      <p:sp>
        <p:nvSpPr>
          <p:cNvPr id="3" name="テキスト ボックス 2">
            <a:extLst>
              <a:ext uri="{FF2B5EF4-FFF2-40B4-BE49-F238E27FC236}">
                <a16:creationId xmlns:a16="http://schemas.microsoft.com/office/drawing/2014/main" id="{EADFF0A0-E026-3B8F-1A87-4C320EF9C79B}"/>
              </a:ext>
            </a:extLst>
          </p:cNvPr>
          <p:cNvSpPr txBox="1"/>
          <p:nvPr/>
        </p:nvSpPr>
        <p:spPr>
          <a:xfrm>
            <a:off x="498581" y="480701"/>
            <a:ext cx="6311417" cy="523220"/>
          </a:xfrm>
          <a:prstGeom prst="rect">
            <a:avLst/>
          </a:prstGeom>
          <a:noFill/>
        </p:spPr>
        <p:txBody>
          <a:bodyPr wrap="square" rtlCol="0">
            <a:spAutoFit/>
          </a:bodyPr>
          <a:lstStyle/>
          <a:p>
            <a:r>
              <a:rPr lang="ja-JP" altLang="en-US" sz="2800" b="1" dirty="0">
                <a:latin typeface="BIZ UDPゴシック" panose="020B0400000000000000" pitchFamily="50" charset="-128"/>
                <a:ea typeface="BIZ UDPゴシック" panose="020B0400000000000000" pitchFamily="50" charset="-128"/>
              </a:rPr>
              <a:t>～今日の内容で伝えたいこと～</a:t>
            </a:r>
            <a:endParaRPr lang="en-US" altLang="ja-JP" sz="2800" b="1"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1A8A2DF2-7E49-30C0-CDAF-B6A5D16A6C88}"/>
              </a:ext>
            </a:extLst>
          </p:cNvPr>
          <p:cNvSpPr txBox="1"/>
          <p:nvPr/>
        </p:nvSpPr>
        <p:spPr>
          <a:xfrm>
            <a:off x="513791" y="1054036"/>
            <a:ext cx="7136523" cy="923330"/>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　中学校の先生の仕事を聞いて，どのように思いましたか。</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中学校の先生をめざす人もそうでない人も，自分の将来のことを考えていくことが大事です。そんなみなさんにアドバイスです！</a:t>
            </a:r>
          </a:p>
        </p:txBody>
      </p:sp>
      <p:sp>
        <p:nvSpPr>
          <p:cNvPr id="12" name="テキスト ボックス 11">
            <a:extLst>
              <a:ext uri="{FF2B5EF4-FFF2-40B4-BE49-F238E27FC236}">
                <a16:creationId xmlns:a16="http://schemas.microsoft.com/office/drawing/2014/main" id="{B8CC22F1-B0FF-AA29-0812-1483A4AC78A0}"/>
              </a:ext>
            </a:extLst>
          </p:cNvPr>
          <p:cNvSpPr txBox="1"/>
          <p:nvPr/>
        </p:nvSpPr>
        <p:spPr>
          <a:xfrm>
            <a:off x="439162" y="2166305"/>
            <a:ext cx="6530062"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　①</a:t>
            </a:r>
            <a:r>
              <a:rPr lang="ja-JP" altLang="en-US" sz="2400" dirty="0">
                <a:solidFill>
                  <a:srgbClr val="FF0000"/>
                </a:solidFill>
                <a:latin typeface="BIZ UDPゴシック" panose="020B0400000000000000" pitchFamily="50" charset="-128"/>
                <a:ea typeface="BIZ UDPゴシック" panose="020B0400000000000000" pitchFamily="50" charset="-128"/>
              </a:rPr>
              <a:t>多様な</a:t>
            </a:r>
            <a:r>
              <a:rPr lang="ja-JP" altLang="en-US" sz="2400" dirty="0">
                <a:latin typeface="BIZ UDPゴシック" panose="020B0400000000000000" pitchFamily="50" charset="-128"/>
                <a:ea typeface="BIZ UDPゴシック" panose="020B0400000000000000" pitchFamily="50" charset="-128"/>
              </a:rPr>
              <a:t>働き方や職種について知る。</a:t>
            </a:r>
          </a:p>
        </p:txBody>
      </p:sp>
      <p:sp>
        <p:nvSpPr>
          <p:cNvPr id="4" name="テキスト ボックス 3">
            <a:extLst>
              <a:ext uri="{FF2B5EF4-FFF2-40B4-BE49-F238E27FC236}">
                <a16:creationId xmlns:a16="http://schemas.microsoft.com/office/drawing/2014/main" id="{11355943-CCA0-6F3C-6EC0-75D33AB5272A}"/>
              </a:ext>
            </a:extLst>
          </p:cNvPr>
          <p:cNvSpPr txBox="1"/>
          <p:nvPr/>
        </p:nvSpPr>
        <p:spPr>
          <a:xfrm>
            <a:off x="632520" y="3492823"/>
            <a:ext cx="5112568"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②</a:t>
            </a:r>
            <a:r>
              <a:rPr lang="ja-JP" altLang="en-US" sz="2400" dirty="0">
                <a:solidFill>
                  <a:srgbClr val="FF0000"/>
                </a:solidFill>
                <a:latin typeface="BIZ UDPゴシック" panose="020B0400000000000000" pitchFamily="50" charset="-128"/>
                <a:ea typeface="BIZ UDPゴシック" panose="020B0400000000000000" pitchFamily="50" charset="-128"/>
              </a:rPr>
              <a:t>「好き」</a:t>
            </a:r>
            <a:r>
              <a:rPr lang="ja-JP" altLang="en-US" sz="2400" dirty="0">
                <a:latin typeface="BIZ UDPゴシック" panose="020B0400000000000000" pitchFamily="50" charset="-128"/>
                <a:ea typeface="BIZ UDPゴシック" panose="020B0400000000000000" pitchFamily="50" charset="-128"/>
              </a:rPr>
              <a:t>や</a:t>
            </a:r>
            <a:r>
              <a:rPr lang="ja-JP" altLang="en-US" sz="2400" dirty="0">
                <a:solidFill>
                  <a:srgbClr val="FF0000"/>
                </a:solidFill>
                <a:latin typeface="BIZ UDPゴシック" panose="020B0400000000000000" pitchFamily="50" charset="-128"/>
                <a:ea typeface="BIZ UDPゴシック" panose="020B0400000000000000" pitchFamily="50" charset="-128"/>
              </a:rPr>
              <a:t>「得意」</a:t>
            </a:r>
            <a:r>
              <a:rPr lang="ja-JP" altLang="en-US" sz="2400" dirty="0">
                <a:latin typeface="BIZ UDPゴシック" panose="020B0400000000000000" pitchFamily="50" charset="-128"/>
                <a:ea typeface="BIZ UDPゴシック" panose="020B0400000000000000" pitchFamily="50" charset="-128"/>
              </a:rPr>
              <a:t>を探究する。</a:t>
            </a:r>
          </a:p>
        </p:txBody>
      </p:sp>
      <p:sp>
        <p:nvSpPr>
          <p:cNvPr id="9" name="テキスト ボックス 8">
            <a:extLst>
              <a:ext uri="{FF2B5EF4-FFF2-40B4-BE49-F238E27FC236}">
                <a16:creationId xmlns:a16="http://schemas.microsoft.com/office/drawing/2014/main" id="{71B0BEDC-B416-1A93-4E84-950CC0EBFEAB}"/>
              </a:ext>
            </a:extLst>
          </p:cNvPr>
          <p:cNvSpPr txBox="1"/>
          <p:nvPr/>
        </p:nvSpPr>
        <p:spPr>
          <a:xfrm>
            <a:off x="438267" y="4603636"/>
            <a:ext cx="5704519"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　③</a:t>
            </a:r>
            <a:r>
              <a:rPr lang="ja-JP" altLang="en-US" sz="2400" dirty="0">
                <a:solidFill>
                  <a:srgbClr val="FF0000"/>
                </a:solidFill>
                <a:latin typeface="BIZ UDPゴシック" panose="020B0400000000000000" pitchFamily="50" charset="-128"/>
                <a:ea typeface="BIZ UDPゴシック" panose="020B0400000000000000" pitchFamily="50" charset="-128"/>
              </a:rPr>
              <a:t>コミュニケーション能力</a:t>
            </a:r>
            <a:r>
              <a:rPr lang="ja-JP" altLang="en-US" sz="2400" dirty="0">
                <a:latin typeface="BIZ UDPゴシック" panose="020B0400000000000000" pitchFamily="50" charset="-128"/>
                <a:ea typeface="BIZ UDPゴシック" panose="020B0400000000000000" pitchFamily="50" charset="-128"/>
              </a:rPr>
              <a:t>を高める。</a:t>
            </a:r>
          </a:p>
        </p:txBody>
      </p:sp>
      <p:sp>
        <p:nvSpPr>
          <p:cNvPr id="10" name="テキスト ボックス 9">
            <a:extLst>
              <a:ext uri="{FF2B5EF4-FFF2-40B4-BE49-F238E27FC236}">
                <a16:creationId xmlns:a16="http://schemas.microsoft.com/office/drawing/2014/main" id="{2B8276B2-B292-44F4-5F14-F9C46E719B0C}"/>
              </a:ext>
            </a:extLst>
          </p:cNvPr>
          <p:cNvSpPr txBox="1"/>
          <p:nvPr/>
        </p:nvSpPr>
        <p:spPr>
          <a:xfrm>
            <a:off x="776537" y="2644840"/>
            <a:ext cx="7056784" cy="830997"/>
          </a:xfrm>
          <a:prstGeom prst="rect">
            <a:avLst/>
          </a:prstGeom>
          <a:noFill/>
        </p:spPr>
        <p:txBody>
          <a:bodyPr wrap="square">
            <a:spAutoFit/>
          </a:bodyPr>
          <a:lstStyle/>
          <a:p>
            <a:pPr indent="179388"/>
            <a:r>
              <a:rPr lang="ja-JP" altLang="en-US" sz="1600" dirty="0">
                <a:latin typeface="BIZ UDPゴシック" panose="020B0400000000000000" pitchFamily="50" charset="-128"/>
                <a:ea typeface="BIZ UDPゴシック" panose="020B0400000000000000" pitchFamily="50" charset="-128"/>
              </a:rPr>
              <a:t>先生と言っても働き方は，様々です。常勤や非常勤，休暇など多くの働き方があります。また学校には，専門教科の先生・保健室の先生・カウンセラーの先生・事務の先生等，多くの人がみなさんの生活を支えています。</a:t>
            </a:r>
          </a:p>
        </p:txBody>
      </p:sp>
      <p:sp>
        <p:nvSpPr>
          <p:cNvPr id="13" name="テキスト ボックス 12">
            <a:extLst>
              <a:ext uri="{FF2B5EF4-FFF2-40B4-BE49-F238E27FC236}">
                <a16:creationId xmlns:a16="http://schemas.microsoft.com/office/drawing/2014/main" id="{AFB3C31A-57DF-6E15-3620-4E6188F2430D}"/>
              </a:ext>
            </a:extLst>
          </p:cNvPr>
          <p:cNvSpPr txBox="1"/>
          <p:nvPr/>
        </p:nvSpPr>
        <p:spPr>
          <a:xfrm>
            <a:off x="786080" y="3953418"/>
            <a:ext cx="6973142" cy="584775"/>
          </a:xfrm>
          <a:prstGeom prst="rect">
            <a:avLst/>
          </a:prstGeom>
          <a:noFill/>
        </p:spPr>
        <p:txBody>
          <a:bodyPr wrap="square">
            <a:spAutoFit/>
          </a:bodyPr>
          <a:lstStyle/>
          <a:p>
            <a:pPr indent="179388"/>
            <a:r>
              <a:rPr lang="ja-JP" altLang="en-US" sz="1600" dirty="0">
                <a:latin typeface="BIZ UDPゴシック" panose="020B0400000000000000" pitchFamily="50" charset="-128"/>
                <a:ea typeface="BIZ UDPゴシック" panose="020B0400000000000000" pitchFamily="50" charset="-128"/>
              </a:rPr>
              <a:t>すぐに将来の夢が見つからなくても、今「好き」なことや「得意」なことを追求することが、将来の選択肢を広げることにつながります。</a:t>
            </a:r>
          </a:p>
        </p:txBody>
      </p:sp>
      <p:sp>
        <p:nvSpPr>
          <p:cNvPr id="14" name="テキスト ボックス 13">
            <a:extLst>
              <a:ext uri="{FF2B5EF4-FFF2-40B4-BE49-F238E27FC236}">
                <a16:creationId xmlns:a16="http://schemas.microsoft.com/office/drawing/2014/main" id="{EA1EF2B0-262C-6F5E-9616-E4D610C2B83A}"/>
              </a:ext>
            </a:extLst>
          </p:cNvPr>
          <p:cNvSpPr txBox="1"/>
          <p:nvPr/>
        </p:nvSpPr>
        <p:spPr>
          <a:xfrm>
            <a:off x="744259" y="5097875"/>
            <a:ext cx="7056784" cy="584775"/>
          </a:xfrm>
          <a:prstGeom prst="rect">
            <a:avLst/>
          </a:prstGeom>
          <a:noFill/>
        </p:spPr>
        <p:txBody>
          <a:bodyPr wrap="square">
            <a:spAutoFit/>
          </a:bodyPr>
          <a:lstStyle/>
          <a:p>
            <a:r>
              <a:rPr lang="ja-JP" altLang="en-US" sz="1600" dirty="0">
                <a:latin typeface="BIZ UDPゴシック" panose="020B0400000000000000" pitchFamily="50" charset="-128"/>
                <a:ea typeface="BIZ UDPゴシック" panose="020B0400000000000000" pitchFamily="50" charset="-128"/>
              </a:rPr>
              <a:t>　先生の仕事に限らず、どのような職業においても、他者と協力し、円滑な人間関係を築くためのコミュニケーション能力を高めることは大切です。</a:t>
            </a:r>
          </a:p>
        </p:txBody>
      </p:sp>
    </p:spTree>
    <p:extLst>
      <p:ext uri="{BB962C8B-B14F-4D97-AF65-F5344CB8AC3E}">
        <p14:creationId xmlns:p14="http://schemas.microsoft.com/office/powerpoint/2010/main" val="2946077058"/>
      </p:ext>
    </p:extLst>
  </p:cSld>
  <p:clrMapOvr>
    <a:masterClrMapping/>
  </p:clrMapOvr>
</p:sld>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3517</TotalTime>
  <Words>1421</Words>
  <Application>Microsoft Office PowerPoint</Application>
  <PresentationFormat>A4 210 x 297 mm</PresentationFormat>
  <Paragraphs>116</Paragraphs>
  <Slides>8</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8</vt:i4>
      </vt:variant>
    </vt:vector>
  </HeadingPairs>
  <TitlesOfParts>
    <vt:vector size="15" baseType="lpstr">
      <vt:lpstr>BIZ UDPゴシック</vt:lpstr>
      <vt:lpstr>ＭＳ ゴシック</vt:lpstr>
      <vt:lpstr>游ゴシック</vt:lpstr>
      <vt:lpstr>Arial</vt:lpstr>
      <vt:lpstr>Trebuchet MS</vt:lpstr>
      <vt:lpstr>Wingdings 3</vt:lpstr>
      <vt:lpstr>ファセット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船津勇一</dc:creator>
  <cp:lastModifiedBy>平松　秀敏</cp:lastModifiedBy>
  <cp:revision>267</cp:revision>
  <cp:lastPrinted>2025-11-13T02:47:24Z</cp:lastPrinted>
  <dcterms:created xsi:type="dcterms:W3CDTF">2009-12-17T20:58:16Z</dcterms:created>
  <dcterms:modified xsi:type="dcterms:W3CDTF">2025-11-20T06:47:45Z</dcterms:modified>
</cp:coreProperties>
</file>