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260" r:id="rId3"/>
    <p:sldId id="258" r:id="rId4"/>
  </p:sldIdLst>
  <p:sldSz cx="6858000" cy="9906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9" autoAdjust="0"/>
    <p:restoredTop sz="94660"/>
  </p:normalViewPr>
  <p:slideViewPr>
    <p:cSldViewPr snapToGrid="0">
      <p:cViewPr varScale="1">
        <p:scale>
          <a:sx n="80" d="100"/>
          <a:sy n="80" d="100"/>
        </p:scale>
        <p:origin x="32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311015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64289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180612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1117075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140596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3834822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168216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397904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382178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404963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AF7D6A-434E-4355-BBFE-901B17734ABE}" type="datetimeFigureOut">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291328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FAF7D6A-434E-4355-BBFE-901B17734ABE}" type="datetimeFigureOut">
              <a:rPr kumimoji="1" lang="ja-JP" altLang="en-US" smtClean="0"/>
              <a:t>2024/3/6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9A13A66-A251-4F28-8751-D6A19F9577EB}" type="slidenum">
              <a:rPr kumimoji="1" lang="ja-JP" altLang="en-US" smtClean="0"/>
              <a:t>‹#›</a:t>
            </a:fld>
            <a:endParaRPr kumimoji="1" lang="ja-JP" altLang="en-US"/>
          </a:p>
        </p:txBody>
      </p:sp>
    </p:spTree>
    <p:extLst>
      <p:ext uri="{BB962C8B-B14F-4D97-AF65-F5344CB8AC3E}">
        <p14:creationId xmlns:p14="http://schemas.microsoft.com/office/powerpoint/2010/main" val="13043759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hyperlink" Target="https://www.columbus.or.jp/" TargetMode="External"/><Relationship Id="rId2" Type="http://schemas.openxmlformats.org/officeDocument/2006/relationships/hyperlink" Target="mailto:t-ooto@columbus.or.j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07604" y="3926899"/>
            <a:ext cx="6050737" cy="10926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経営者・後継者の育成を目的に昭和５３年に創設され、</a:t>
            </a:r>
            <a:r>
              <a:rPr kumimoji="1" lang="ja-JP" altLang="ja-JP"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これまで県</a:t>
            </a:r>
            <a:r>
              <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内</a:t>
            </a:r>
            <a:r>
              <a:rPr kumimoji="1" lang="ja-JP" altLang="ja-JP"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経済界のリーダーなど</a:t>
            </a:r>
            <a:r>
              <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１６７８</a:t>
            </a:r>
            <a:r>
              <a:rPr kumimoji="1" lang="ja-JP" altLang="ja-JP"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名が卒業</a:t>
            </a:r>
            <a:r>
              <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しました</a:t>
            </a:r>
            <a:r>
              <a:rPr kumimoji="1" lang="ja-JP" altLang="ja-JP"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約半年間にわたるカリキュラムを通じた受講生同士のつながりや修了</a:t>
            </a: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後も続く貴重な人的ネットワークの構築にも大きく寄与していることが特徴です。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p:cNvSpPr/>
          <p:nvPr/>
        </p:nvSpPr>
        <p:spPr>
          <a:xfrm>
            <a:off x="0" y="177912"/>
            <a:ext cx="6857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5B9BD5">
                    <a:lumMod val="75000"/>
                  </a:srgbClr>
                </a:solidFill>
                <a:effectLst/>
                <a:uLnTx/>
                <a:uFillTx/>
                <a:latin typeface="HGｺﾞｼｯｸE" panose="020B0909000000000000" pitchFamily="49" charset="-128"/>
                <a:ea typeface="HGｺﾞｼｯｸE" panose="020B0909000000000000" pitchFamily="49" charset="-128"/>
                <a:cs typeface="+mn-cs"/>
              </a:rPr>
              <a:t>第</a:t>
            </a:r>
            <a:r>
              <a:rPr kumimoji="1" lang="en-US" altLang="ja-JP" sz="2800" b="1" i="0" u="none" strike="noStrike" kern="1200" cap="none" spc="0" normalizeH="0" baseline="0" noProof="0" dirty="0">
                <a:ln>
                  <a:noFill/>
                </a:ln>
                <a:solidFill>
                  <a:srgbClr val="5B9BD5">
                    <a:lumMod val="75000"/>
                  </a:srgbClr>
                </a:solidFill>
                <a:effectLst/>
                <a:uLnTx/>
                <a:uFillTx/>
                <a:latin typeface="HGｺﾞｼｯｸE" panose="020B0909000000000000" pitchFamily="49" charset="-128"/>
                <a:ea typeface="HGｺﾞｼｯｸE" panose="020B0909000000000000" pitchFamily="49" charset="-128"/>
                <a:cs typeface="+mn-cs"/>
              </a:rPr>
              <a:t>48</a:t>
            </a:r>
            <a:r>
              <a:rPr kumimoji="1" lang="ja-JP" altLang="en-US" sz="2800" b="1" i="0" u="none" strike="noStrike" kern="1200" cap="none" spc="0" normalizeH="0" baseline="0" noProof="0" dirty="0">
                <a:ln>
                  <a:noFill/>
                </a:ln>
                <a:solidFill>
                  <a:srgbClr val="5B9BD5">
                    <a:lumMod val="75000"/>
                  </a:srgbClr>
                </a:solidFill>
                <a:effectLst/>
                <a:uLnTx/>
                <a:uFillTx/>
                <a:latin typeface="HGｺﾞｼｯｸE" panose="020B0909000000000000" pitchFamily="49" charset="-128"/>
                <a:ea typeface="HGｺﾞｼｯｸE" panose="020B0909000000000000" pitchFamily="49" charset="-128"/>
                <a:cs typeface="+mn-cs"/>
              </a:rPr>
              <a:t>期マネジメントスクールのご案内</a:t>
            </a:r>
          </a:p>
        </p:txBody>
      </p:sp>
      <p:sp>
        <p:nvSpPr>
          <p:cNvPr id="36" name="正方形/長方形 35"/>
          <p:cNvSpPr/>
          <p:nvPr/>
        </p:nvSpPr>
        <p:spPr>
          <a:xfrm>
            <a:off x="1" y="654361"/>
            <a:ext cx="685799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solidFill>
                <a:effectLst/>
                <a:uLnTx/>
                <a:uFillTx/>
                <a:latin typeface="HGｺﾞｼｯｸM" panose="020B0609000000000000" pitchFamily="49" charset="-128"/>
                <a:ea typeface="HGｺﾞｼｯｸM" panose="020B0609000000000000" pitchFamily="49" charset="-128"/>
                <a:cs typeface="Times New Roman" panose="02020603050405020304" pitchFamily="18" charset="0"/>
              </a:rPr>
              <a:t>主催 </a:t>
            </a:r>
            <a:r>
              <a:rPr kumimoji="1" lang="en-US" altLang="ja-JP" sz="1600" b="1" i="0" u="none" strike="noStrike" kern="1200" cap="none" spc="0" normalizeH="0" baseline="0" noProof="0" dirty="0">
                <a:ln>
                  <a:noFill/>
                </a:ln>
                <a:solidFill>
                  <a:srgbClr val="5B9BD5"/>
                </a:solidFill>
                <a:effectLst/>
                <a:uLnTx/>
                <a:uFillTx/>
                <a:latin typeface="HGｺﾞｼｯｸM" panose="020B0609000000000000" pitchFamily="49" charset="-128"/>
                <a:ea typeface="HGｺﾞｼｯｸM" panose="020B0609000000000000" pitchFamily="49" charset="-128"/>
                <a:cs typeface="Times New Roman" panose="02020603050405020304" pitchFamily="18" charset="0"/>
              </a:rPr>
              <a:t>:</a:t>
            </a:r>
            <a:r>
              <a:rPr kumimoji="1" lang="ja-JP" altLang="en-US" sz="1600" b="1" i="0" u="none" strike="noStrike" kern="1200" cap="none" spc="0" normalizeH="0" baseline="0" noProof="0" dirty="0">
                <a:ln>
                  <a:noFill/>
                </a:ln>
                <a:solidFill>
                  <a:srgbClr val="5B9BD5"/>
                </a:solidFill>
                <a:effectLst/>
                <a:uLnTx/>
                <a:uFillTx/>
                <a:latin typeface="HGｺﾞｼｯｸM" panose="020B0609000000000000" pitchFamily="49" charset="-128"/>
                <a:ea typeface="HGｺﾞｼｯｸM" panose="020B0609000000000000" pitchFamily="49" charset="-128"/>
                <a:cs typeface="Times New Roman" panose="02020603050405020304" pitchFamily="18" charset="0"/>
              </a:rPr>
              <a:t> 公益財団法人 大分県産業創造機構、大分商工会議所</a:t>
            </a:r>
          </a:p>
        </p:txBody>
      </p:sp>
      <p:sp>
        <p:nvSpPr>
          <p:cNvPr id="39" name="正方形/長方形 38"/>
          <p:cNvSpPr/>
          <p:nvPr/>
        </p:nvSpPr>
        <p:spPr>
          <a:xfrm>
            <a:off x="340392" y="6272085"/>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開講式</a:t>
            </a:r>
          </a:p>
        </p:txBody>
      </p:sp>
      <p:sp>
        <p:nvSpPr>
          <p:cNvPr id="40" name="正方形/長方形 39"/>
          <p:cNvSpPr/>
          <p:nvPr/>
        </p:nvSpPr>
        <p:spPr>
          <a:xfrm>
            <a:off x="2551045" y="6325897"/>
            <a:ext cx="1954513" cy="24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実践講座（講義）</a:t>
            </a:r>
          </a:p>
        </p:txBody>
      </p:sp>
      <p:sp>
        <p:nvSpPr>
          <p:cNvPr id="41" name="正方形/長方形 40"/>
          <p:cNvSpPr/>
          <p:nvPr/>
        </p:nvSpPr>
        <p:spPr>
          <a:xfrm>
            <a:off x="4557463" y="6272085"/>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交流会</a:t>
            </a:r>
          </a:p>
        </p:txBody>
      </p:sp>
      <p:sp>
        <p:nvSpPr>
          <p:cNvPr id="8" name="テキスト ボックス 7"/>
          <p:cNvSpPr txBox="1"/>
          <p:nvPr/>
        </p:nvSpPr>
        <p:spPr>
          <a:xfrm>
            <a:off x="270150" y="1071008"/>
            <a:ext cx="6396057" cy="181588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中小企業を取り巻く経営環境は、</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新型コロナの収束の兆しや景気が回復基調にある中、業務効率化等を目的としたＡＩやロボットの導入、ＤＸなどにより、仕事のあり方に変革が起き、新しいビジネスモデルが生まれつつあります。</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このような</a:t>
            </a:r>
            <a:r>
              <a:rPr kumimoji="1" lang="ja-JP"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中、当マネジメントスクールでは、大分県経済の将来を担う</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若手経営者や</a:t>
            </a:r>
            <a:r>
              <a:rPr kumimoji="1" lang="ja-JP"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後継者</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経営幹部等を対象として</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変革の時代に柔軟かつ円滑に対応していく豊かな創造力と新しいことにも果敢に挑戦しようとする行動力を持った企業人材を育成します。</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5" name="正方形/長方形 44"/>
          <p:cNvSpPr/>
          <p:nvPr/>
        </p:nvSpPr>
        <p:spPr>
          <a:xfrm>
            <a:off x="270150" y="3587932"/>
            <a:ext cx="508687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特徴１</a:t>
            </a:r>
            <a:r>
              <a:rPr kumimoji="1" lang="en-US" altLang="ja-JP"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】45</a:t>
            </a:r>
            <a:r>
              <a:rPr kumimoji="1" lang="ja-JP" altLang="en-US"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年脈々と続くマネジメントスクール</a:t>
            </a:r>
          </a:p>
        </p:txBody>
      </p:sp>
      <p:sp>
        <p:nvSpPr>
          <p:cNvPr id="46" name="正方形/長方形 45"/>
          <p:cNvSpPr/>
          <p:nvPr/>
        </p:nvSpPr>
        <p:spPr>
          <a:xfrm>
            <a:off x="270150" y="6668886"/>
            <a:ext cx="662410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特徴２</a:t>
            </a:r>
            <a:r>
              <a:rPr kumimoji="1" lang="en-US" altLang="ja-JP"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600" b="1" i="1"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６カ月間にわたる充実したカリキュラムと多彩な講師陣</a:t>
            </a:r>
          </a:p>
        </p:txBody>
      </p:sp>
      <p:sp>
        <p:nvSpPr>
          <p:cNvPr id="22" name="正方形/長方形 21"/>
          <p:cNvSpPr/>
          <p:nvPr/>
        </p:nvSpPr>
        <p:spPr>
          <a:xfrm>
            <a:off x="295215" y="9598935"/>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経営者講話</a:t>
            </a:r>
          </a:p>
        </p:txBody>
      </p:sp>
      <p:sp>
        <p:nvSpPr>
          <p:cNvPr id="26" name="正方形/長方形 25"/>
          <p:cNvSpPr/>
          <p:nvPr/>
        </p:nvSpPr>
        <p:spPr>
          <a:xfrm>
            <a:off x="2499304" y="9560596"/>
            <a:ext cx="1954513" cy="393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実践講座（講義）</a:t>
            </a:r>
          </a:p>
        </p:txBody>
      </p:sp>
      <p:sp>
        <p:nvSpPr>
          <p:cNvPr id="31" name="正方形/長方形 30"/>
          <p:cNvSpPr/>
          <p:nvPr/>
        </p:nvSpPr>
        <p:spPr>
          <a:xfrm>
            <a:off x="4698655" y="9583343"/>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94"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HG丸ｺﾞｼｯｸM-PRO" panose="020F0600000000000000" pitchFamily="50" charset="-128"/>
                <a:ea typeface="HG丸ｺﾞｼｯｸM-PRO" panose="020F0600000000000000" pitchFamily="50" charset="-128"/>
                <a:cs typeface="+mn-cs"/>
              </a:rPr>
              <a:t>実践講座（グループワーク）</a:t>
            </a:r>
          </a:p>
        </p:txBody>
      </p:sp>
      <p:sp>
        <p:nvSpPr>
          <p:cNvPr id="4" name="角丸四角形 3"/>
          <p:cNvSpPr/>
          <p:nvPr/>
        </p:nvSpPr>
        <p:spPr>
          <a:xfrm>
            <a:off x="270150" y="3046507"/>
            <a:ext cx="3310943" cy="40663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ｺﾞｼｯｸE" panose="020B0909000000000000" pitchFamily="49" charset="-128"/>
                <a:ea typeface="HGｺﾞｼｯｸE" panose="020B0909000000000000" pitchFamily="49" charset="-128"/>
                <a:cs typeface="+mn-cs"/>
              </a:rPr>
              <a:t>マネジメントスクールとは</a:t>
            </a:r>
          </a:p>
        </p:txBody>
      </p:sp>
      <p:sp>
        <p:nvSpPr>
          <p:cNvPr id="7" name="サブタイトル 2"/>
          <p:cNvSpPr txBox="1">
            <a:spLocks/>
          </p:cNvSpPr>
          <p:nvPr/>
        </p:nvSpPr>
        <p:spPr>
          <a:xfrm>
            <a:off x="507604" y="7041013"/>
            <a:ext cx="6050737" cy="1302486"/>
          </a:xfrm>
          <a:prstGeom prst="rect">
            <a:avLst/>
          </a:prstGeom>
        </p:spPr>
        <p:txBody>
          <a:bodyPr vert="horz" lIns="74295" tIns="37148" rIns="74295" bIns="37148" rtlCol="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スクールは、実践講座、経営者講話、企業見学など、次代を担う経営者・経営幹部として求められるマネジメント能力や経営管理の基本知識が身に付くような充実した研修カリキュラムとなっています。</a:t>
            </a:r>
            <a:endParaRPr kumimoji="1" lang="en-US" altLang="ja-JP"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また、講師陣は、各分野の専門家（弁護士、税理士、コンサルタント等）や</a:t>
            </a:r>
            <a:r>
              <a:rPr kumimoji="1" lang="ja-JP" altLang="ja-JP"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県内</a:t>
            </a: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第一線で活躍する</a:t>
            </a:r>
            <a:r>
              <a:rPr kumimoji="1" lang="ja-JP" altLang="ja-JP"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企業経営者</a:t>
            </a:r>
            <a:r>
              <a:rPr kumimoji="1" lang="ja-JP" altLang="en-US" sz="13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により構成しています。</a:t>
            </a:r>
          </a:p>
        </p:txBody>
      </p:sp>
      <p:pic>
        <p:nvPicPr>
          <p:cNvPr id="5" name="図 4">
            <a:extLst>
              <a:ext uri="{FF2B5EF4-FFF2-40B4-BE49-F238E27FC236}">
                <a16:creationId xmlns:a16="http://schemas.microsoft.com/office/drawing/2014/main" id="{25470274-176B-9636-2510-CC4B6A9D8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92" y="4827330"/>
            <a:ext cx="1954514" cy="1514239"/>
          </a:xfrm>
          <a:prstGeom prst="rect">
            <a:avLst/>
          </a:prstGeom>
        </p:spPr>
      </p:pic>
      <p:pic>
        <p:nvPicPr>
          <p:cNvPr id="2" name="図 1">
            <a:extLst>
              <a:ext uri="{FF2B5EF4-FFF2-40B4-BE49-F238E27FC236}">
                <a16:creationId xmlns:a16="http://schemas.microsoft.com/office/drawing/2014/main" id="{F7CC6AFB-25BB-09F3-8722-A7B581B8D1A2}"/>
              </a:ext>
            </a:extLst>
          </p:cNvPr>
          <p:cNvPicPr>
            <a:picLocks noChangeAspect="1"/>
          </p:cNvPicPr>
          <p:nvPr/>
        </p:nvPicPr>
        <p:blipFill>
          <a:blip r:embed="rId3"/>
          <a:stretch>
            <a:fillRect/>
          </a:stretch>
        </p:blipFill>
        <p:spPr>
          <a:xfrm>
            <a:off x="4572471" y="4846777"/>
            <a:ext cx="1975275" cy="1481456"/>
          </a:xfrm>
          <a:prstGeom prst="rect">
            <a:avLst/>
          </a:prstGeom>
        </p:spPr>
      </p:pic>
      <p:pic>
        <p:nvPicPr>
          <p:cNvPr id="6" name="図 5">
            <a:extLst>
              <a:ext uri="{FF2B5EF4-FFF2-40B4-BE49-F238E27FC236}">
                <a16:creationId xmlns:a16="http://schemas.microsoft.com/office/drawing/2014/main" id="{7B53C2C3-B8BF-16DB-5B90-AC943347F4AA}"/>
              </a:ext>
            </a:extLst>
          </p:cNvPr>
          <p:cNvPicPr>
            <a:picLocks noChangeAspect="1"/>
          </p:cNvPicPr>
          <p:nvPr/>
        </p:nvPicPr>
        <p:blipFill>
          <a:blip r:embed="rId4"/>
          <a:stretch>
            <a:fillRect/>
          </a:stretch>
        </p:blipFill>
        <p:spPr>
          <a:xfrm>
            <a:off x="4583227" y="8150627"/>
            <a:ext cx="1963082" cy="1469263"/>
          </a:xfrm>
          <a:prstGeom prst="rect">
            <a:avLst/>
          </a:prstGeom>
        </p:spPr>
      </p:pic>
      <p:pic>
        <p:nvPicPr>
          <p:cNvPr id="9" name="図 8">
            <a:extLst>
              <a:ext uri="{FF2B5EF4-FFF2-40B4-BE49-F238E27FC236}">
                <a16:creationId xmlns:a16="http://schemas.microsoft.com/office/drawing/2014/main" id="{6DA88F6D-4EAB-3060-702B-8276E3AF19F2}"/>
              </a:ext>
            </a:extLst>
          </p:cNvPr>
          <p:cNvPicPr>
            <a:picLocks noChangeAspect="1"/>
          </p:cNvPicPr>
          <p:nvPr/>
        </p:nvPicPr>
        <p:blipFill>
          <a:blip r:embed="rId5"/>
          <a:stretch>
            <a:fillRect/>
          </a:stretch>
        </p:blipFill>
        <p:spPr>
          <a:xfrm>
            <a:off x="2378988" y="4812164"/>
            <a:ext cx="2109399" cy="1493649"/>
          </a:xfrm>
          <a:prstGeom prst="rect">
            <a:avLst/>
          </a:prstGeom>
        </p:spPr>
      </p:pic>
      <p:pic>
        <p:nvPicPr>
          <p:cNvPr id="14" name="図 13">
            <a:extLst>
              <a:ext uri="{FF2B5EF4-FFF2-40B4-BE49-F238E27FC236}">
                <a16:creationId xmlns:a16="http://schemas.microsoft.com/office/drawing/2014/main" id="{388B44B5-EE0B-3825-EAB6-D80A21785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511" y="8162434"/>
            <a:ext cx="2057651" cy="1512132"/>
          </a:xfrm>
          <a:prstGeom prst="rect">
            <a:avLst/>
          </a:prstGeom>
        </p:spPr>
      </p:pic>
      <p:pic>
        <p:nvPicPr>
          <p:cNvPr id="15" name="図 14">
            <a:extLst>
              <a:ext uri="{FF2B5EF4-FFF2-40B4-BE49-F238E27FC236}">
                <a16:creationId xmlns:a16="http://schemas.microsoft.com/office/drawing/2014/main" id="{124402B4-B730-5AB3-3040-FAAB866AAF41}"/>
              </a:ext>
            </a:extLst>
          </p:cNvPr>
          <p:cNvPicPr>
            <a:picLocks noChangeAspect="1"/>
          </p:cNvPicPr>
          <p:nvPr/>
        </p:nvPicPr>
        <p:blipFill>
          <a:blip r:embed="rId7"/>
          <a:stretch>
            <a:fillRect/>
          </a:stretch>
        </p:blipFill>
        <p:spPr>
          <a:xfrm>
            <a:off x="2429279" y="8123857"/>
            <a:ext cx="2030402" cy="1522802"/>
          </a:xfrm>
          <a:prstGeom prst="rect">
            <a:avLst/>
          </a:prstGeom>
        </p:spPr>
      </p:pic>
    </p:spTree>
    <p:extLst>
      <p:ext uri="{BB962C8B-B14F-4D97-AF65-F5344CB8AC3E}">
        <p14:creationId xmlns:p14="http://schemas.microsoft.com/office/powerpoint/2010/main" val="341038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p:cNvSpPr txBox="1">
            <a:spLocks/>
          </p:cNvSpPr>
          <p:nvPr/>
        </p:nvSpPr>
        <p:spPr>
          <a:xfrm>
            <a:off x="283539" y="922137"/>
            <a:ext cx="6464931" cy="3271427"/>
          </a:xfrm>
          <a:prstGeom prst="rect">
            <a:avLst/>
          </a:prstGeom>
        </p:spPr>
        <p:txBody>
          <a:bodyPr vert="horz" lIns="74295" tIns="37148" rIns="74295" bIns="37148" rtlCol="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algn="l">
              <a:lnSpc>
                <a:spcPct val="100000"/>
              </a:lnSpc>
              <a:spcBef>
                <a:spcPts val="0"/>
              </a:spcBef>
            </a:pPr>
            <a:r>
              <a:rPr lang="ja-JP" altLang="en-US" sz="1300" b="1" dirty="0">
                <a:latin typeface="+mn-ea"/>
              </a:rPr>
              <a:t>■ 実践講座</a:t>
            </a:r>
          </a:p>
          <a:p>
            <a:pPr algn="l">
              <a:lnSpc>
                <a:spcPct val="100000"/>
              </a:lnSpc>
              <a:spcBef>
                <a:spcPts val="0"/>
              </a:spcBef>
            </a:pPr>
            <a:r>
              <a:rPr lang="ja-JP" altLang="en-US" sz="1300" b="1" dirty="0">
                <a:latin typeface="+mn-ea"/>
              </a:rPr>
              <a:t>　 　</a:t>
            </a:r>
            <a:r>
              <a:rPr lang="ja-JP" altLang="ja-JP" sz="1300" b="1" dirty="0">
                <a:latin typeface="+mn-ea"/>
              </a:rPr>
              <a:t>企業経営に必要な知識、スキルや心構え等に関する講義、</a:t>
            </a:r>
            <a:r>
              <a:rPr lang="ja-JP" altLang="en-US" sz="1300" b="1" dirty="0">
                <a:latin typeface="+mn-ea"/>
              </a:rPr>
              <a:t>ケ</a:t>
            </a:r>
            <a:r>
              <a:rPr lang="ja-JP" altLang="ja-JP" sz="1300" b="1" dirty="0">
                <a:latin typeface="+mn-ea"/>
              </a:rPr>
              <a:t>ーススタディに</a:t>
            </a:r>
            <a:r>
              <a:rPr lang="ja-JP" altLang="ja-JP" sz="1300" b="1" dirty="0" err="1">
                <a:latin typeface="+mn-ea"/>
              </a:rPr>
              <a:t>よ</a:t>
            </a:r>
            <a:endParaRPr lang="en-US" altLang="ja-JP" sz="1300" b="1" dirty="0">
              <a:latin typeface="+mn-ea"/>
            </a:endParaRPr>
          </a:p>
          <a:p>
            <a:pPr algn="l">
              <a:lnSpc>
                <a:spcPct val="100000"/>
              </a:lnSpc>
              <a:spcBef>
                <a:spcPts val="0"/>
              </a:spcBef>
            </a:pPr>
            <a:r>
              <a:rPr lang="en-US" altLang="ja-JP" sz="1300" b="1" dirty="0">
                <a:latin typeface="+mn-ea"/>
              </a:rPr>
              <a:t>     </a:t>
            </a:r>
            <a:r>
              <a:rPr lang="ja-JP" altLang="ja-JP" sz="1300" b="1" dirty="0">
                <a:latin typeface="+mn-ea"/>
              </a:rPr>
              <a:t>る実践的指導、先進事例企業の紹介などを行う総合的な研修</a:t>
            </a:r>
            <a:r>
              <a:rPr lang="ja-JP" altLang="en-US" sz="1300" b="1" dirty="0">
                <a:latin typeface="+mn-ea"/>
              </a:rPr>
              <a:t>として</a:t>
            </a:r>
            <a:r>
              <a:rPr lang="ja-JP" altLang="ja-JP" sz="1300" b="1" dirty="0">
                <a:latin typeface="+mn-ea"/>
              </a:rPr>
              <a:t>実施し</a:t>
            </a:r>
            <a:r>
              <a:rPr lang="ja-JP" altLang="en-US" sz="1300" b="1" dirty="0">
                <a:latin typeface="+mn-ea"/>
              </a:rPr>
              <a:t>ます</a:t>
            </a:r>
            <a:r>
              <a:rPr lang="ja-JP" altLang="ja-JP" sz="1300" b="1" dirty="0">
                <a:latin typeface="+mn-ea"/>
              </a:rPr>
              <a:t>。</a:t>
            </a:r>
            <a:endParaRPr lang="ja-JP" altLang="en-US" sz="1300" b="1" dirty="0">
              <a:latin typeface="+mn-ea"/>
            </a:endParaRPr>
          </a:p>
          <a:p>
            <a:pPr algn="l">
              <a:lnSpc>
                <a:spcPct val="100000"/>
              </a:lnSpc>
              <a:spcBef>
                <a:spcPts val="0"/>
              </a:spcBef>
            </a:pPr>
            <a:r>
              <a:rPr lang="ja-JP" altLang="en-US" sz="1300" b="1" dirty="0">
                <a:latin typeface="+mn-ea"/>
              </a:rPr>
              <a:t>■ 経営者講話</a:t>
            </a:r>
          </a:p>
          <a:p>
            <a:pPr algn="l">
              <a:lnSpc>
                <a:spcPct val="100000"/>
              </a:lnSpc>
              <a:spcBef>
                <a:spcPts val="0"/>
              </a:spcBef>
            </a:pPr>
            <a:r>
              <a:rPr lang="ja-JP" altLang="en-US" sz="1300" b="1" dirty="0">
                <a:latin typeface="+mn-ea"/>
              </a:rPr>
              <a:t>　     経営者の優れた取り組みとその想いを聴くことで、多くの事が学べる魅力的な</a:t>
            </a:r>
            <a:endParaRPr lang="en-US" altLang="ja-JP" sz="1300" b="1" dirty="0">
              <a:latin typeface="+mn-ea"/>
            </a:endParaRPr>
          </a:p>
          <a:p>
            <a:pPr algn="l">
              <a:lnSpc>
                <a:spcPct val="100000"/>
              </a:lnSpc>
              <a:spcBef>
                <a:spcPts val="0"/>
              </a:spcBef>
            </a:pPr>
            <a:r>
              <a:rPr lang="en-US" altLang="ja-JP" sz="1300" b="1" dirty="0">
                <a:latin typeface="+mn-ea"/>
              </a:rPr>
              <a:t>     </a:t>
            </a:r>
            <a:r>
              <a:rPr lang="ja-JP" altLang="en-US" sz="1300" b="1" dirty="0">
                <a:latin typeface="+mn-ea"/>
              </a:rPr>
              <a:t>場とします。</a:t>
            </a:r>
          </a:p>
          <a:p>
            <a:pPr algn="l">
              <a:lnSpc>
                <a:spcPct val="100000"/>
              </a:lnSpc>
              <a:spcBef>
                <a:spcPts val="0"/>
              </a:spcBef>
            </a:pPr>
            <a:r>
              <a:rPr lang="ja-JP" altLang="en-US" sz="1300" b="1" dirty="0">
                <a:latin typeface="+mn-ea"/>
              </a:rPr>
              <a:t>■ </a:t>
            </a:r>
            <a:r>
              <a:rPr lang="ja-JP" altLang="ja-JP" sz="1300" b="1" dirty="0">
                <a:latin typeface="+mn-ea"/>
              </a:rPr>
              <a:t>合宿</a:t>
            </a:r>
            <a:r>
              <a:rPr lang="ja-JP" altLang="en-US" sz="1300" b="1" dirty="0">
                <a:latin typeface="+mn-ea"/>
              </a:rPr>
              <a:t>研修</a:t>
            </a:r>
          </a:p>
          <a:p>
            <a:pPr algn="l">
              <a:lnSpc>
                <a:spcPct val="100000"/>
              </a:lnSpc>
              <a:spcBef>
                <a:spcPts val="0"/>
              </a:spcBef>
            </a:pPr>
            <a:r>
              <a:rPr lang="ja-JP" altLang="en-US" sz="1300" b="1" dirty="0">
                <a:latin typeface="+mn-ea"/>
              </a:rPr>
              <a:t>　     一泊二日の日程で</a:t>
            </a:r>
            <a:r>
              <a:rPr lang="ja-JP" altLang="ja-JP" sz="1300" b="1" dirty="0">
                <a:latin typeface="+mn-ea"/>
              </a:rPr>
              <a:t>２回実施</a:t>
            </a:r>
            <a:r>
              <a:rPr lang="ja-JP" altLang="en-US" sz="1300" b="1" dirty="0">
                <a:latin typeface="+mn-ea"/>
              </a:rPr>
              <a:t>します。第１回合宿は</a:t>
            </a:r>
            <a:r>
              <a:rPr lang="ja-JP" altLang="ja-JP" sz="1300" b="1" dirty="0">
                <a:latin typeface="+mn-ea"/>
              </a:rPr>
              <a:t>開講式と同時に実施</a:t>
            </a:r>
            <a:r>
              <a:rPr lang="ja-JP" altLang="en-US" sz="1300" b="1" dirty="0">
                <a:latin typeface="+mn-ea"/>
              </a:rPr>
              <a:t>し、第２</a:t>
            </a:r>
            <a:endParaRPr lang="en-US" altLang="ja-JP" sz="1300" b="1" dirty="0">
              <a:latin typeface="+mn-ea"/>
            </a:endParaRPr>
          </a:p>
          <a:p>
            <a:pPr algn="l">
              <a:lnSpc>
                <a:spcPct val="100000"/>
              </a:lnSpc>
              <a:spcBef>
                <a:spcPts val="0"/>
              </a:spcBef>
            </a:pPr>
            <a:r>
              <a:rPr lang="en-US" altLang="ja-JP" sz="1300" b="1" dirty="0">
                <a:latin typeface="+mn-ea"/>
              </a:rPr>
              <a:t>     </a:t>
            </a:r>
            <a:r>
              <a:rPr lang="ja-JP" altLang="en-US" sz="1300" b="1" dirty="0">
                <a:latin typeface="+mn-ea"/>
              </a:rPr>
              <a:t>回合宿では</a:t>
            </a:r>
            <a:r>
              <a:rPr lang="ja-JP" altLang="ja-JP" sz="1300" b="1" dirty="0">
                <a:latin typeface="+mn-ea"/>
              </a:rPr>
              <a:t>企業視察も</a:t>
            </a:r>
            <a:r>
              <a:rPr lang="ja-JP" altLang="en-US" sz="1300" b="1" dirty="0">
                <a:latin typeface="+mn-ea"/>
              </a:rPr>
              <a:t>行います</a:t>
            </a:r>
            <a:r>
              <a:rPr lang="ja-JP" altLang="ja-JP" sz="1300" b="1" dirty="0">
                <a:latin typeface="+mn-ea"/>
              </a:rPr>
              <a:t>。</a:t>
            </a:r>
            <a:endParaRPr lang="ja-JP" altLang="en-US" sz="1300" b="1" dirty="0">
              <a:latin typeface="+mn-ea"/>
            </a:endParaRPr>
          </a:p>
          <a:p>
            <a:pPr algn="l">
              <a:lnSpc>
                <a:spcPct val="100000"/>
              </a:lnSpc>
              <a:spcBef>
                <a:spcPts val="0"/>
              </a:spcBef>
            </a:pPr>
            <a:r>
              <a:rPr lang="ja-JP" altLang="en-US" sz="1300" b="1" dirty="0">
                <a:latin typeface="+mn-ea"/>
              </a:rPr>
              <a:t>■ 交流会</a:t>
            </a:r>
          </a:p>
          <a:p>
            <a:pPr algn="l">
              <a:lnSpc>
                <a:spcPct val="100000"/>
              </a:lnSpc>
              <a:spcBef>
                <a:spcPts val="0"/>
              </a:spcBef>
            </a:pPr>
            <a:r>
              <a:rPr lang="ja-JP" altLang="en-US" sz="1300" b="1" dirty="0">
                <a:latin typeface="+mn-ea"/>
              </a:rPr>
              <a:t>　　 第１回合宿、第２回合宿、修了式で実施します。業種を超えて本音で話し合う</a:t>
            </a:r>
            <a:endParaRPr lang="en-US" altLang="ja-JP" sz="1300" b="1" dirty="0">
              <a:latin typeface="+mn-ea"/>
            </a:endParaRPr>
          </a:p>
          <a:p>
            <a:pPr algn="l">
              <a:lnSpc>
                <a:spcPct val="100000"/>
              </a:lnSpc>
              <a:spcBef>
                <a:spcPts val="0"/>
              </a:spcBef>
            </a:pPr>
            <a:r>
              <a:rPr lang="en-US" altLang="ja-JP" sz="1300" b="1" dirty="0">
                <a:latin typeface="+mn-ea"/>
              </a:rPr>
              <a:t>     </a:t>
            </a:r>
            <a:r>
              <a:rPr lang="ja-JP" altLang="en-US" sz="1300" b="1" dirty="0">
                <a:latin typeface="+mn-ea"/>
              </a:rPr>
              <a:t>ことができ、スクール修了後も続く貴重なネットワーク構築の場とします。</a:t>
            </a:r>
          </a:p>
          <a:p>
            <a:pPr algn="l">
              <a:lnSpc>
                <a:spcPct val="100000"/>
              </a:lnSpc>
              <a:spcBef>
                <a:spcPts val="0"/>
              </a:spcBef>
            </a:pPr>
            <a:r>
              <a:rPr lang="ja-JP" altLang="en-US" sz="1300" b="1" dirty="0">
                <a:latin typeface="+mn-ea"/>
              </a:rPr>
              <a:t>■ 卒業論文発表会</a:t>
            </a:r>
          </a:p>
          <a:p>
            <a:pPr algn="l">
              <a:lnSpc>
                <a:spcPct val="100000"/>
              </a:lnSpc>
              <a:spcBef>
                <a:spcPts val="0"/>
              </a:spcBef>
            </a:pPr>
            <a:r>
              <a:rPr lang="ja-JP" altLang="en-US" sz="1300" b="1" dirty="0">
                <a:latin typeface="+mn-ea"/>
              </a:rPr>
              <a:t>　    最終日にマネジメントスクールの集大成として全員に卒業論文を発表していた</a:t>
            </a:r>
            <a:endParaRPr lang="en-US" altLang="ja-JP" sz="1300" b="1" dirty="0">
              <a:latin typeface="+mn-ea"/>
            </a:endParaRPr>
          </a:p>
          <a:p>
            <a:pPr algn="l">
              <a:lnSpc>
                <a:spcPct val="100000"/>
              </a:lnSpc>
              <a:spcBef>
                <a:spcPts val="0"/>
              </a:spcBef>
            </a:pPr>
            <a:r>
              <a:rPr lang="en-US" altLang="ja-JP" sz="1300" b="1" dirty="0">
                <a:latin typeface="+mn-ea"/>
              </a:rPr>
              <a:t>    </a:t>
            </a:r>
            <a:r>
              <a:rPr lang="ja-JP" altLang="en-US" sz="1300" b="1" dirty="0">
                <a:latin typeface="+mn-ea"/>
              </a:rPr>
              <a:t>だきます。</a:t>
            </a:r>
          </a:p>
        </p:txBody>
      </p:sp>
      <p:sp>
        <p:nvSpPr>
          <p:cNvPr id="10" name="正方形/長方形 9"/>
          <p:cNvSpPr/>
          <p:nvPr/>
        </p:nvSpPr>
        <p:spPr>
          <a:xfrm>
            <a:off x="179975" y="5704603"/>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94"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工場見学</a:t>
            </a:r>
          </a:p>
        </p:txBody>
      </p:sp>
      <p:sp>
        <p:nvSpPr>
          <p:cNvPr id="12" name="正方形/長方形 11"/>
          <p:cNvSpPr/>
          <p:nvPr/>
        </p:nvSpPr>
        <p:spPr>
          <a:xfrm>
            <a:off x="4126508" y="5704603"/>
            <a:ext cx="1954513" cy="355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94"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修了式（記念撮影）</a:t>
            </a:r>
          </a:p>
        </p:txBody>
      </p:sp>
      <p:sp>
        <p:nvSpPr>
          <p:cNvPr id="20" name="正方形/長方形 19"/>
          <p:cNvSpPr/>
          <p:nvPr/>
        </p:nvSpPr>
        <p:spPr>
          <a:xfrm>
            <a:off x="283539" y="8654318"/>
            <a:ext cx="5025060" cy="1003352"/>
          </a:xfrm>
          <a:prstGeom prst="rect">
            <a:avLst/>
          </a:prstGeom>
          <a:noFill/>
        </p:spPr>
        <p:txBody>
          <a:bodyPr wrap="square">
            <a:spAutoFit/>
          </a:bodyPr>
          <a:lstStyle/>
          <a:p>
            <a:pPr>
              <a:lnSpc>
                <a:spcPct val="70000"/>
              </a:lnSpc>
              <a:spcBef>
                <a:spcPts val="750"/>
              </a:spcBef>
            </a:pP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日頃聞くことのできない経営者講話が聴けた</a:t>
            </a: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p>
          <a:p>
            <a:pPr>
              <a:lnSpc>
                <a:spcPct val="70000"/>
              </a:lnSpc>
              <a:spcBef>
                <a:spcPts val="750"/>
              </a:spcBef>
            </a:pP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経営に関する知識やスキルが身に付いた</a:t>
            </a: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p>
          <a:p>
            <a:pPr>
              <a:lnSpc>
                <a:spcPct val="70000"/>
              </a:lnSpc>
              <a:spcBef>
                <a:spcPts val="750"/>
              </a:spcBef>
            </a:pP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志の高い受講生が多く刺激になった</a:t>
            </a: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p>
          <a:p>
            <a:pPr>
              <a:lnSpc>
                <a:spcPct val="70000"/>
              </a:lnSpc>
              <a:spcBef>
                <a:spcPts val="750"/>
              </a:spcBef>
            </a:pP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異業種交流ができた</a:t>
            </a: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！（修了</a:t>
            </a:r>
            <a:r>
              <a:rPr lang="ja-JP" altLang="ja-JP"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後も続くケースも</a:t>
            </a:r>
            <a:r>
              <a:rPr lang="ja-JP" altLang="en-US" sz="1400" b="1"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正方形/長方形 25"/>
          <p:cNvSpPr/>
          <p:nvPr/>
        </p:nvSpPr>
        <p:spPr>
          <a:xfrm>
            <a:off x="283539" y="6734828"/>
            <a:ext cx="5746498" cy="954107"/>
          </a:xfrm>
          <a:prstGeom prst="rect">
            <a:avLst/>
          </a:prstGeom>
        </p:spPr>
        <p:txBody>
          <a:bodyPr wrap="square">
            <a:spAutoFit/>
          </a:bodyPr>
          <a:lstStyle/>
          <a:p>
            <a:r>
              <a:rPr lang="ja-JP" altLang="en-US" sz="1400" b="1" dirty="0">
                <a:latin typeface="+mn-ea"/>
              </a:rPr>
              <a:t>■ 経営者としての知見を広げたい。</a:t>
            </a:r>
          </a:p>
          <a:p>
            <a:r>
              <a:rPr lang="ja-JP" altLang="en-US" sz="1400" b="1" dirty="0">
                <a:latin typeface="+mn-ea"/>
              </a:rPr>
              <a:t>■ 自社の成長・発展に貢献してくれる幹部人材を育成したい。</a:t>
            </a:r>
          </a:p>
          <a:p>
            <a:r>
              <a:rPr lang="ja-JP" altLang="en-US" sz="1400" b="1" dirty="0">
                <a:latin typeface="+mn-ea"/>
              </a:rPr>
              <a:t>■ 次代を担う後継者を育成したい。</a:t>
            </a:r>
          </a:p>
          <a:p>
            <a:r>
              <a:rPr lang="ja-JP" altLang="en-US" sz="1400" b="1" dirty="0">
                <a:latin typeface="+mn-ea"/>
              </a:rPr>
              <a:t>■ 業種を超えたネットワークを構築したい。</a:t>
            </a:r>
          </a:p>
        </p:txBody>
      </p:sp>
      <p:sp>
        <p:nvSpPr>
          <p:cNvPr id="18" name="正方形/長方形 17"/>
          <p:cNvSpPr/>
          <p:nvPr/>
        </p:nvSpPr>
        <p:spPr>
          <a:xfrm>
            <a:off x="1872369" y="5704603"/>
            <a:ext cx="1954513" cy="3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94"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皆勤賞授与</a:t>
            </a:r>
          </a:p>
        </p:txBody>
      </p:sp>
      <p:sp>
        <p:nvSpPr>
          <p:cNvPr id="19" name="角丸四角形 18"/>
          <p:cNvSpPr/>
          <p:nvPr/>
        </p:nvSpPr>
        <p:spPr>
          <a:xfrm>
            <a:off x="283539" y="357528"/>
            <a:ext cx="2134876" cy="39830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latin typeface="HGｺﾞｼｯｸE" panose="020B0909000000000000" pitchFamily="49" charset="-128"/>
                <a:ea typeface="HGｺﾞｼｯｸE" panose="020B0909000000000000" pitchFamily="49" charset="-128"/>
              </a:rPr>
              <a:t>研修内容</a:t>
            </a:r>
          </a:p>
        </p:txBody>
      </p:sp>
      <p:sp>
        <p:nvSpPr>
          <p:cNvPr id="21" name="角丸四角形 20"/>
          <p:cNvSpPr/>
          <p:nvPr/>
        </p:nvSpPr>
        <p:spPr>
          <a:xfrm>
            <a:off x="283539" y="6184651"/>
            <a:ext cx="3310943" cy="4343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dirty="0">
                <a:latin typeface="HGｺﾞｼｯｸE" panose="020B0909000000000000" pitchFamily="49" charset="-128"/>
                <a:ea typeface="HGｺﾞｼｯｸE" panose="020B0909000000000000" pitchFamily="49" charset="-128"/>
              </a:rPr>
              <a:t>こんな方はぜひご参加を！</a:t>
            </a:r>
          </a:p>
        </p:txBody>
      </p:sp>
      <p:sp>
        <p:nvSpPr>
          <p:cNvPr id="22" name="角丸四角形 21"/>
          <p:cNvSpPr/>
          <p:nvPr/>
        </p:nvSpPr>
        <p:spPr>
          <a:xfrm>
            <a:off x="283539" y="8051979"/>
            <a:ext cx="2158589" cy="4343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dirty="0">
                <a:latin typeface="HGｺﾞｼｯｸE" panose="020B0909000000000000" pitchFamily="49" charset="-128"/>
                <a:ea typeface="HGｺﾞｼｯｸE" panose="020B0909000000000000" pitchFamily="49" charset="-128"/>
              </a:rPr>
              <a:t>卒業生の声</a:t>
            </a:r>
            <a:endParaRPr kumimoji="1" lang="ja-JP" altLang="en-US" dirty="0">
              <a:latin typeface="HGｺﾞｼｯｸE" panose="020B0909000000000000" pitchFamily="49" charset="-128"/>
              <a:ea typeface="HGｺﾞｼｯｸE" panose="020B0909000000000000" pitchFamily="49" charset="-128"/>
            </a:endParaRPr>
          </a:p>
        </p:txBody>
      </p:sp>
      <p:pic>
        <p:nvPicPr>
          <p:cNvPr id="7" name="図 6">
            <a:extLst>
              <a:ext uri="{FF2B5EF4-FFF2-40B4-BE49-F238E27FC236}">
                <a16:creationId xmlns:a16="http://schemas.microsoft.com/office/drawing/2014/main" id="{C3B390F6-8BD6-6EB5-B398-159F8D652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256" y="4253235"/>
            <a:ext cx="3054907" cy="1527454"/>
          </a:xfrm>
          <a:prstGeom prst="rect">
            <a:avLst/>
          </a:prstGeom>
        </p:spPr>
      </p:pic>
      <p:pic>
        <p:nvPicPr>
          <p:cNvPr id="13" name="図 12">
            <a:extLst>
              <a:ext uri="{FF2B5EF4-FFF2-40B4-BE49-F238E27FC236}">
                <a16:creationId xmlns:a16="http://schemas.microsoft.com/office/drawing/2014/main" id="{C16E70F9-51A7-9BB9-D427-75E08F002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348" y="4267752"/>
            <a:ext cx="1118768" cy="1528917"/>
          </a:xfrm>
          <a:prstGeom prst="rect">
            <a:avLst/>
          </a:prstGeom>
        </p:spPr>
      </p:pic>
      <p:pic>
        <p:nvPicPr>
          <p:cNvPr id="28" name="図 27">
            <a:extLst>
              <a:ext uri="{FF2B5EF4-FFF2-40B4-BE49-F238E27FC236}">
                <a16:creationId xmlns:a16="http://schemas.microsoft.com/office/drawing/2014/main" id="{BFCA2442-2EF0-837D-417C-337CBA040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56" y="4301959"/>
            <a:ext cx="1729952" cy="1500065"/>
          </a:xfrm>
          <a:prstGeom prst="rect">
            <a:avLst/>
          </a:prstGeom>
        </p:spPr>
      </p:pic>
    </p:spTree>
    <p:extLst>
      <p:ext uri="{BB962C8B-B14F-4D97-AF65-F5344CB8AC3E}">
        <p14:creationId xmlns:p14="http://schemas.microsoft.com/office/powerpoint/2010/main" val="219245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2747" y="719957"/>
            <a:ext cx="5961696" cy="3611412"/>
          </a:xfrm>
        </p:spPr>
        <p:txBody>
          <a:bodyPr>
            <a:noAutofit/>
          </a:bodyPr>
          <a:lstStyle/>
          <a:p>
            <a:pPr>
              <a:lnSpc>
                <a:spcPct val="70000"/>
              </a:lnSpc>
              <a:spcBef>
                <a:spcPts val="750"/>
              </a:spcBef>
            </a:pPr>
            <a:br>
              <a:rPr lang="ja-JP" altLang="en-US" sz="1400" b="1" dirty="0">
                <a:latin typeface="+mn-ea"/>
                <a:ea typeface="+mn-ea"/>
              </a:rPr>
            </a:br>
            <a:r>
              <a:rPr lang="en-US" altLang="ja-JP" sz="1400" b="1" dirty="0">
                <a:latin typeface="+mn-ea"/>
                <a:ea typeface="+mn-ea"/>
              </a:rPr>
              <a:t>【</a:t>
            </a:r>
            <a:r>
              <a:rPr lang="ja-JP" altLang="en-US" sz="1400" b="1" dirty="0">
                <a:latin typeface="+mn-ea"/>
                <a:ea typeface="+mn-ea"/>
              </a:rPr>
              <a:t>開催期間</a:t>
            </a:r>
            <a:r>
              <a:rPr lang="en-US" altLang="ja-JP" sz="1400" b="1" dirty="0">
                <a:latin typeface="+mn-ea"/>
                <a:ea typeface="+mn-ea"/>
              </a:rPr>
              <a:t>】</a:t>
            </a:r>
            <a:r>
              <a:rPr lang="ja-JP" altLang="en-US" sz="1400" b="1" dirty="0">
                <a:latin typeface="+mn-ea"/>
                <a:ea typeface="+mn-ea"/>
              </a:rPr>
              <a:t>令和</a:t>
            </a:r>
            <a:r>
              <a:rPr lang="en-US" altLang="ja-JP" sz="1400" b="1" dirty="0">
                <a:latin typeface="+mn-ea"/>
                <a:ea typeface="+mn-ea"/>
              </a:rPr>
              <a:t>6</a:t>
            </a:r>
            <a:r>
              <a:rPr lang="ja-JP" altLang="en-US" sz="1400" b="1" dirty="0">
                <a:latin typeface="+mn-ea"/>
                <a:ea typeface="+mn-ea"/>
              </a:rPr>
              <a:t>年</a:t>
            </a:r>
            <a:r>
              <a:rPr lang="en-US" altLang="ja-JP" sz="1400" b="1" dirty="0">
                <a:latin typeface="+mn-ea"/>
                <a:ea typeface="+mn-ea"/>
              </a:rPr>
              <a:t>6</a:t>
            </a:r>
            <a:r>
              <a:rPr lang="ja-JP" altLang="en-US" sz="1400" b="1" dirty="0">
                <a:latin typeface="+mn-ea"/>
                <a:ea typeface="+mn-ea"/>
              </a:rPr>
              <a:t>月５日</a:t>
            </a:r>
            <a:r>
              <a:rPr lang="en-US" altLang="ja-JP" sz="1400" b="1" dirty="0">
                <a:latin typeface="+mn-ea"/>
                <a:ea typeface="+mn-ea"/>
              </a:rPr>
              <a:t>(</a:t>
            </a:r>
            <a:r>
              <a:rPr lang="ja-JP" altLang="en-US" sz="1400" b="1" dirty="0">
                <a:latin typeface="+mn-ea"/>
                <a:ea typeface="+mn-ea"/>
              </a:rPr>
              <a:t>水</a:t>
            </a:r>
            <a:r>
              <a:rPr lang="en-US" altLang="ja-JP" sz="1400" b="1" dirty="0">
                <a:latin typeface="+mn-ea"/>
                <a:ea typeface="+mn-ea"/>
              </a:rPr>
              <a:t>)</a:t>
            </a:r>
            <a:r>
              <a:rPr lang="ja-JP" altLang="en-US" sz="1400" b="1" dirty="0">
                <a:latin typeface="+mn-ea"/>
                <a:ea typeface="+mn-ea"/>
              </a:rPr>
              <a:t>から令和</a:t>
            </a:r>
            <a:r>
              <a:rPr lang="en-US" altLang="ja-JP" sz="1400" b="1" dirty="0">
                <a:latin typeface="+mn-ea"/>
                <a:ea typeface="+mn-ea"/>
              </a:rPr>
              <a:t>6</a:t>
            </a:r>
            <a:r>
              <a:rPr lang="ja-JP" altLang="en-US" sz="1400" b="1" dirty="0">
                <a:latin typeface="+mn-ea"/>
                <a:ea typeface="+mn-ea"/>
              </a:rPr>
              <a:t>年</a:t>
            </a:r>
            <a:r>
              <a:rPr lang="en-US" altLang="ja-JP" sz="1400" b="1" dirty="0">
                <a:latin typeface="+mn-ea"/>
                <a:ea typeface="+mn-ea"/>
              </a:rPr>
              <a:t>11</a:t>
            </a:r>
            <a:r>
              <a:rPr lang="ja-JP" altLang="en-US" sz="1400" b="1" dirty="0">
                <a:latin typeface="+mn-ea"/>
                <a:ea typeface="+mn-ea"/>
              </a:rPr>
              <a:t>月１３日</a:t>
            </a:r>
            <a:r>
              <a:rPr lang="en-US" altLang="ja-JP" sz="1400" b="1" dirty="0">
                <a:latin typeface="+mn-ea"/>
                <a:ea typeface="+mn-ea"/>
              </a:rPr>
              <a:t>(</a:t>
            </a:r>
            <a:r>
              <a:rPr lang="ja-JP" altLang="en-US" sz="1400" b="1" dirty="0">
                <a:latin typeface="+mn-ea"/>
                <a:ea typeface="+mn-ea"/>
              </a:rPr>
              <a:t>水</a:t>
            </a:r>
            <a:r>
              <a:rPr lang="en-US" altLang="ja-JP" sz="1400" b="1" dirty="0">
                <a:latin typeface="+mn-ea"/>
                <a:ea typeface="+mn-ea"/>
              </a:rPr>
              <a:t>)</a:t>
            </a:r>
            <a:br>
              <a:rPr lang="ja-JP" altLang="en-US" sz="1400" b="1" dirty="0">
                <a:latin typeface="+mn-ea"/>
                <a:ea typeface="+mn-ea"/>
              </a:rPr>
            </a:br>
            <a:br>
              <a:rPr lang="ja-JP" altLang="en-US" sz="1400" b="1" dirty="0">
                <a:latin typeface="+mn-ea"/>
                <a:ea typeface="+mn-ea"/>
              </a:rPr>
            </a:br>
            <a:r>
              <a:rPr lang="en-US" altLang="ja-JP" sz="1400" b="1" dirty="0">
                <a:latin typeface="+mn-ea"/>
                <a:ea typeface="+mn-ea"/>
              </a:rPr>
              <a:t>【</a:t>
            </a:r>
            <a:r>
              <a:rPr lang="ja-JP" altLang="en-US" sz="1400" b="1" dirty="0">
                <a:latin typeface="+mn-ea"/>
                <a:ea typeface="+mn-ea"/>
              </a:rPr>
              <a:t>開催場所</a:t>
            </a:r>
            <a:r>
              <a:rPr lang="en-US" altLang="ja-JP" sz="1400" b="1" dirty="0">
                <a:latin typeface="+mn-ea"/>
                <a:ea typeface="+mn-ea"/>
              </a:rPr>
              <a:t>】</a:t>
            </a:r>
            <a:r>
              <a:rPr lang="ja-JP" altLang="en-US" sz="1400" b="1" dirty="0">
                <a:latin typeface="+mn-ea"/>
                <a:ea typeface="+mn-ea"/>
              </a:rPr>
              <a:t>大分第２ソフィアプラザビル </a:t>
            </a:r>
            <a:r>
              <a:rPr lang="en-US" altLang="ja-JP" sz="1400" b="1" dirty="0">
                <a:latin typeface="+mn-ea"/>
                <a:ea typeface="+mn-ea"/>
              </a:rPr>
              <a:t>2</a:t>
            </a:r>
            <a:r>
              <a:rPr lang="ja-JP" altLang="en-US" sz="1400" b="1" dirty="0">
                <a:latin typeface="+mn-ea"/>
                <a:ea typeface="+mn-ea"/>
              </a:rPr>
              <a:t>階 ソフィアホール</a:t>
            </a:r>
            <a:br>
              <a:rPr lang="en-US" altLang="ja-JP" sz="1400" b="1" dirty="0">
                <a:latin typeface="+mn-ea"/>
                <a:ea typeface="+mn-ea"/>
              </a:rPr>
            </a:br>
            <a:br>
              <a:rPr lang="ja-JP" altLang="en-US" sz="1400" b="1" dirty="0">
                <a:latin typeface="+mn-ea"/>
                <a:ea typeface="+mn-ea"/>
              </a:rPr>
            </a:br>
            <a:r>
              <a:rPr lang="ja-JP" altLang="en-US" sz="1400" b="1" dirty="0">
                <a:latin typeface="+mn-ea"/>
                <a:ea typeface="+mn-ea"/>
              </a:rPr>
              <a:t>　　　　　　（大分市東春日町</a:t>
            </a:r>
            <a:r>
              <a:rPr lang="en-US" altLang="ja-JP" sz="1400" b="1" dirty="0">
                <a:latin typeface="+mn-ea"/>
                <a:ea typeface="+mn-ea"/>
              </a:rPr>
              <a:t>17-20</a:t>
            </a:r>
            <a:r>
              <a:rPr lang="ja-JP" altLang="en-US" sz="1400" b="1" dirty="0">
                <a:latin typeface="+mn-ea"/>
                <a:ea typeface="+mn-ea"/>
              </a:rPr>
              <a:t>）</a:t>
            </a:r>
            <a:br>
              <a:rPr lang="ja-JP" altLang="en-US" sz="1400" b="1" dirty="0">
                <a:latin typeface="+mn-ea"/>
                <a:ea typeface="+mn-ea"/>
              </a:rPr>
            </a:br>
            <a:br>
              <a:rPr lang="ja-JP" altLang="en-US" sz="1400" b="1" dirty="0">
                <a:latin typeface="+mn-ea"/>
                <a:ea typeface="+mn-ea"/>
              </a:rPr>
            </a:br>
            <a:r>
              <a:rPr lang="en-US" altLang="ja-JP" sz="1400" b="1" dirty="0">
                <a:latin typeface="+mn-ea"/>
                <a:ea typeface="+mn-ea"/>
              </a:rPr>
              <a:t>【</a:t>
            </a:r>
            <a:r>
              <a:rPr lang="ja-JP" altLang="en-US" sz="1400" b="1" dirty="0">
                <a:latin typeface="+mn-ea"/>
                <a:ea typeface="+mn-ea"/>
              </a:rPr>
              <a:t>対 象 者</a:t>
            </a:r>
            <a:r>
              <a:rPr lang="en-US" altLang="ja-JP" sz="1400" b="1" dirty="0">
                <a:latin typeface="+mn-ea"/>
                <a:ea typeface="+mn-ea"/>
              </a:rPr>
              <a:t>】 </a:t>
            </a:r>
            <a:r>
              <a:rPr kumimoji="1" lang="ja-JP" altLang="en-US" sz="1400" b="1" dirty="0">
                <a:latin typeface="+mn-ea"/>
                <a:ea typeface="+mn-ea"/>
              </a:rPr>
              <a:t>企業経営者、後継者、経営幹部、中間管理職の方</a:t>
            </a:r>
            <a:br>
              <a:rPr kumimoji="1" lang="ja-JP" altLang="en-US" sz="1400" b="1" dirty="0">
                <a:latin typeface="+mn-ea"/>
                <a:ea typeface="+mn-ea"/>
              </a:rPr>
            </a:br>
            <a:br>
              <a:rPr kumimoji="1" lang="ja-JP" altLang="en-US" sz="1400" b="1" dirty="0">
                <a:latin typeface="+mn-ea"/>
                <a:ea typeface="+mn-ea"/>
              </a:rPr>
            </a:br>
            <a:r>
              <a:rPr lang="en-US" altLang="ja-JP" sz="1400" b="1" dirty="0">
                <a:latin typeface="+mn-ea"/>
                <a:ea typeface="+mn-ea"/>
              </a:rPr>
              <a:t>【</a:t>
            </a:r>
            <a:r>
              <a:rPr lang="ja-JP" altLang="en-US" sz="1400" b="1" dirty="0">
                <a:latin typeface="+mn-ea"/>
                <a:ea typeface="+mn-ea"/>
              </a:rPr>
              <a:t>受 講 料</a:t>
            </a:r>
            <a:r>
              <a:rPr lang="en-US" altLang="ja-JP" sz="1400" b="1" dirty="0">
                <a:latin typeface="+mn-ea"/>
                <a:ea typeface="+mn-ea"/>
              </a:rPr>
              <a:t>】 </a:t>
            </a:r>
            <a:r>
              <a:rPr lang="ja-JP" altLang="en-US" sz="1400" b="1" dirty="0">
                <a:latin typeface="+mn-ea"/>
                <a:ea typeface="+mn-ea"/>
              </a:rPr>
              <a:t>非会員　　</a:t>
            </a:r>
            <a:r>
              <a:rPr lang="en-US" altLang="ja-JP" sz="1400" b="1" dirty="0">
                <a:latin typeface="+mn-ea"/>
                <a:ea typeface="+mn-ea"/>
              </a:rPr>
              <a:t>122,300</a:t>
            </a:r>
            <a:r>
              <a:rPr lang="ja-JP" altLang="en-US" sz="1400" b="1" dirty="0">
                <a:latin typeface="+mn-ea"/>
                <a:ea typeface="+mn-ea"/>
              </a:rPr>
              <a:t>円</a:t>
            </a:r>
            <a:r>
              <a:rPr lang="en-US" altLang="ja-JP" sz="1400" b="1" dirty="0">
                <a:latin typeface="+mn-ea"/>
                <a:ea typeface="+mn-ea"/>
              </a:rPr>
              <a:t>/</a:t>
            </a:r>
            <a:r>
              <a:rPr lang="ja-JP" altLang="en-US" sz="1400" b="1" dirty="0">
                <a:latin typeface="+mn-ea"/>
                <a:ea typeface="+mn-ea"/>
              </a:rPr>
              <a:t>名</a:t>
            </a:r>
            <a:br>
              <a:rPr lang="ja-JP" altLang="en-US" sz="1400" b="1" dirty="0">
                <a:latin typeface="+mn-ea"/>
                <a:ea typeface="+mn-ea"/>
              </a:rPr>
            </a:br>
            <a:r>
              <a:rPr lang="ja-JP" altLang="en-US" sz="1400" b="1" dirty="0">
                <a:latin typeface="+mn-ea"/>
                <a:ea typeface="+mn-ea"/>
              </a:rPr>
              <a:t>　</a:t>
            </a:r>
            <a:br>
              <a:rPr lang="ja-JP" altLang="en-US" sz="1400" b="1" dirty="0">
                <a:latin typeface="+mn-ea"/>
                <a:ea typeface="+mn-ea"/>
              </a:rPr>
            </a:br>
            <a:r>
              <a:rPr lang="ja-JP" altLang="en-US" sz="1400" b="1" dirty="0">
                <a:latin typeface="+mn-ea"/>
                <a:ea typeface="+mn-ea"/>
              </a:rPr>
              <a:t>　　　　   　一般会員　</a:t>
            </a:r>
            <a:r>
              <a:rPr lang="en-US" altLang="ja-JP" sz="1400" b="1" dirty="0">
                <a:latin typeface="+mn-ea"/>
                <a:ea typeface="+mn-ea"/>
              </a:rPr>
              <a:t>112,300</a:t>
            </a:r>
            <a:r>
              <a:rPr lang="ja-JP" altLang="en-US" sz="1400" b="1" dirty="0">
                <a:latin typeface="+mn-ea"/>
                <a:ea typeface="+mn-ea"/>
              </a:rPr>
              <a:t>円</a:t>
            </a:r>
            <a:r>
              <a:rPr lang="en-US" altLang="ja-JP" sz="1400" b="1" dirty="0">
                <a:latin typeface="+mn-ea"/>
                <a:ea typeface="+mn-ea"/>
              </a:rPr>
              <a:t>/</a:t>
            </a:r>
            <a:r>
              <a:rPr lang="ja-JP" altLang="en-US" sz="1400" b="1" dirty="0">
                <a:latin typeface="+mn-ea"/>
                <a:ea typeface="+mn-ea"/>
              </a:rPr>
              <a:t>名</a:t>
            </a:r>
            <a:br>
              <a:rPr lang="ja-JP" altLang="en-US" sz="1400" b="1" dirty="0">
                <a:latin typeface="+mn-ea"/>
                <a:ea typeface="+mn-ea"/>
              </a:rPr>
            </a:br>
            <a:br>
              <a:rPr lang="ja-JP" altLang="en-US" sz="1400" b="1" dirty="0">
                <a:latin typeface="+mn-ea"/>
                <a:ea typeface="+mn-ea"/>
              </a:rPr>
            </a:br>
            <a:r>
              <a:rPr lang="ja-JP" altLang="en-US" sz="1400" b="1" dirty="0">
                <a:latin typeface="+mn-ea"/>
                <a:ea typeface="+mn-ea"/>
              </a:rPr>
              <a:t>　　　　　   特別会員　</a:t>
            </a:r>
            <a:r>
              <a:rPr lang="en-US" altLang="ja-JP" sz="1400" b="1" dirty="0">
                <a:latin typeface="+mn-ea"/>
                <a:ea typeface="+mn-ea"/>
              </a:rPr>
              <a:t>102,300</a:t>
            </a:r>
            <a:r>
              <a:rPr lang="ja-JP" altLang="en-US" sz="1400" b="1" dirty="0">
                <a:latin typeface="+mn-ea"/>
                <a:ea typeface="+mn-ea"/>
              </a:rPr>
              <a:t>円</a:t>
            </a:r>
            <a:r>
              <a:rPr lang="en-US" altLang="ja-JP" sz="1400" b="1" dirty="0">
                <a:latin typeface="+mn-ea"/>
                <a:ea typeface="+mn-ea"/>
              </a:rPr>
              <a:t>/</a:t>
            </a:r>
            <a:r>
              <a:rPr lang="ja-JP" altLang="en-US" sz="1400" b="1" dirty="0">
                <a:latin typeface="+mn-ea"/>
                <a:ea typeface="+mn-ea"/>
              </a:rPr>
              <a:t>名　　</a:t>
            </a:r>
            <a:r>
              <a:rPr lang="en-US" altLang="ja-JP" sz="1400" b="1" dirty="0">
                <a:latin typeface="+mn-ea"/>
                <a:ea typeface="+mn-ea"/>
              </a:rPr>
              <a:t>※</a:t>
            </a:r>
            <a:r>
              <a:rPr lang="ja-JP" altLang="en-US" sz="1400" b="1" dirty="0">
                <a:latin typeface="+mn-ea"/>
                <a:ea typeface="+mn-ea"/>
              </a:rPr>
              <a:t>消費税含む</a:t>
            </a:r>
            <a:br>
              <a:rPr lang="ja-JP" altLang="en-US" sz="1400" b="1" dirty="0">
                <a:latin typeface="+mn-ea"/>
                <a:ea typeface="+mn-ea"/>
              </a:rPr>
            </a:br>
            <a:br>
              <a:rPr lang="ja-JP" altLang="en-US" sz="1400" b="1" dirty="0">
                <a:latin typeface="+mn-ea"/>
                <a:ea typeface="+mn-ea"/>
              </a:rPr>
            </a:br>
            <a:r>
              <a:rPr lang="en-US" altLang="ja-JP" sz="1400" b="1" dirty="0">
                <a:latin typeface="+mn-ea"/>
                <a:ea typeface="+mn-ea"/>
              </a:rPr>
              <a:t>【</a:t>
            </a:r>
            <a:r>
              <a:rPr lang="ja-JP" altLang="en-US" sz="1400" b="1" dirty="0">
                <a:latin typeface="+mn-ea"/>
                <a:ea typeface="+mn-ea"/>
              </a:rPr>
              <a:t>定　　員</a:t>
            </a:r>
            <a:r>
              <a:rPr lang="en-US" altLang="ja-JP" sz="1400" b="1" dirty="0">
                <a:latin typeface="+mn-ea"/>
                <a:ea typeface="+mn-ea"/>
              </a:rPr>
              <a:t>】</a:t>
            </a:r>
            <a:r>
              <a:rPr lang="ja-JP" altLang="en-US" sz="1400" b="1" dirty="0">
                <a:latin typeface="+mn-ea"/>
                <a:ea typeface="+mn-ea"/>
              </a:rPr>
              <a:t>３０名</a:t>
            </a:r>
            <a:br>
              <a:rPr lang="ja-JP" altLang="en-US" sz="1400" b="1" dirty="0">
                <a:latin typeface="+mn-ea"/>
                <a:ea typeface="+mn-ea"/>
              </a:rPr>
            </a:br>
            <a:br>
              <a:rPr lang="ja-JP" altLang="en-US" sz="1400" b="1" dirty="0">
                <a:latin typeface="+mn-ea"/>
                <a:ea typeface="+mn-ea"/>
              </a:rPr>
            </a:br>
            <a:r>
              <a:rPr lang="en-US" altLang="ja-JP" sz="1400" b="1" dirty="0">
                <a:latin typeface="+mn-ea"/>
                <a:ea typeface="+mn-ea"/>
              </a:rPr>
              <a:t>【</a:t>
            </a:r>
            <a:r>
              <a:rPr lang="ja-JP" altLang="en-US" sz="1400" b="1" dirty="0">
                <a:latin typeface="+mn-ea"/>
                <a:ea typeface="+mn-ea"/>
              </a:rPr>
              <a:t>募集期間</a:t>
            </a:r>
            <a:r>
              <a:rPr lang="en-US" altLang="ja-JP" sz="1400" b="1" dirty="0">
                <a:latin typeface="+mn-ea"/>
                <a:ea typeface="+mn-ea"/>
              </a:rPr>
              <a:t>】</a:t>
            </a:r>
            <a:r>
              <a:rPr lang="ja-JP" altLang="en-US" sz="1400" b="1" dirty="0">
                <a:latin typeface="+mn-ea"/>
                <a:ea typeface="+mn-ea"/>
              </a:rPr>
              <a:t>令和</a:t>
            </a:r>
            <a:r>
              <a:rPr lang="en-US" altLang="ja-JP" sz="1400" b="1" dirty="0">
                <a:latin typeface="+mn-ea"/>
                <a:ea typeface="+mn-ea"/>
              </a:rPr>
              <a:t>6</a:t>
            </a:r>
            <a:r>
              <a:rPr lang="ja-JP" altLang="en-US" sz="1400" b="1" dirty="0">
                <a:latin typeface="+mn-ea"/>
                <a:ea typeface="+mn-ea"/>
              </a:rPr>
              <a:t>年</a:t>
            </a:r>
            <a:r>
              <a:rPr lang="en-US" altLang="ja-JP" sz="1400" b="1" dirty="0">
                <a:latin typeface="+mn-ea"/>
                <a:ea typeface="+mn-ea"/>
              </a:rPr>
              <a:t>3</a:t>
            </a:r>
            <a:r>
              <a:rPr lang="ja-JP" altLang="en-US" sz="1400" b="1" dirty="0">
                <a:latin typeface="+mn-ea"/>
                <a:ea typeface="+mn-ea"/>
              </a:rPr>
              <a:t>月</a:t>
            </a:r>
            <a:r>
              <a:rPr lang="en-US" altLang="ja-JP" sz="1400" b="1" dirty="0">
                <a:latin typeface="+mn-ea"/>
                <a:ea typeface="+mn-ea"/>
              </a:rPr>
              <a:t>25</a:t>
            </a:r>
            <a:r>
              <a:rPr lang="ja-JP" altLang="en-US" sz="1400" b="1" dirty="0">
                <a:latin typeface="+mn-ea"/>
                <a:ea typeface="+mn-ea"/>
              </a:rPr>
              <a:t>日</a:t>
            </a:r>
            <a:r>
              <a:rPr lang="en-US" altLang="ja-JP" sz="1400" b="1" dirty="0">
                <a:latin typeface="+mn-ea"/>
                <a:ea typeface="+mn-ea"/>
              </a:rPr>
              <a:t>(</a:t>
            </a:r>
            <a:r>
              <a:rPr lang="ja-JP" altLang="en-US" sz="1400" b="1" dirty="0">
                <a:latin typeface="+mn-ea"/>
                <a:ea typeface="+mn-ea"/>
              </a:rPr>
              <a:t>月</a:t>
            </a:r>
            <a:r>
              <a:rPr lang="en-US" altLang="ja-JP" sz="1400" b="1" dirty="0">
                <a:latin typeface="+mn-ea"/>
                <a:ea typeface="+mn-ea"/>
              </a:rPr>
              <a:t>)</a:t>
            </a:r>
            <a:r>
              <a:rPr lang="ja-JP" altLang="en-US" sz="1400" b="1" dirty="0">
                <a:latin typeface="+mn-ea"/>
                <a:ea typeface="+mn-ea"/>
              </a:rPr>
              <a:t>から令和</a:t>
            </a:r>
            <a:r>
              <a:rPr lang="en-US" altLang="ja-JP" sz="1400" b="1" dirty="0">
                <a:latin typeface="+mn-ea"/>
                <a:ea typeface="+mn-ea"/>
              </a:rPr>
              <a:t>6</a:t>
            </a:r>
            <a:r>
              <a:rPr lang="ja-JP" altLang="en-US" sz="1400" b="1" dirty="0">
                <a:latin typeface="+mn-ea"/>
                <a:ea typeface="+mn-ea"/>
              </a:rPr>
              <a:t>年</a:t>
            </a:r>
            <a:r>
              <a:rPr lang="en-US" altLang="ja-JP" sz="1400" b="1" dirty="0">
                <a:latin typeface="+mn-ea"/>
                <a:ea typeface="+mn-ea"/>
              </a:rPr>
              <a:t>5</a:t>
            </a:r>
            <a:r>
              <a:rPr lang="ja-JP" altLang="en-US" sz="1400" b="1" dirty="0">
                <a:latin typeface="+mn-ea"/>
                <a:ea typeface="+mn-ea"/>
              </a:rPr>
              <a:t>月</a:t>
            </a:r>
            <a:r>
              <a:rPr lang="en-US" altLang="ja-JP" sz="1400" b="1" dirty="0">
                <a:latin typeface="+mn-ea"/>
                <a:ea typeface="+mn-ea"/>
              </a:rPr>
              <a:t>20</a:t>
            </a:r>
            <a:r>
              <a:rPr lang="ja-JP" altLang="en-US" sz="1400" b="1" dirty="0">
                <a:latin typeface="+mn-ea"/>
                <a:ea typeface="+mn-ea"/>
              </a:rPr>
              <a:t>日</a:t>
            </a:r>
            <a:r>
              <a:rPr lang="en-US" altLang="ja-JP" sz="1400" b="1" dirty="0">
                <a:latin typeface="+mn-ea"/>
                <a:ea typeface="+mn-ea"/>
              </a:rPr>
              <a:t>(</a:t>
            </a:r>
            <a:r>
              <a:rPr lang="ja-JP" altLang="en-US" sz="1400" b="1" dirty="0">
                <a:latin typeface="+mn-ea"/>
                <a:ea typeface="+mn-ea"/>
              </a:rPr>
              <a:t>月</a:t>
            </a:r>
            <a:r>
              <a:rPr lang="en-US" altLang="ja-JP" sz="1400" b="1" dirty="0">
                <a:latin typeface="+mn-ea"/>
                <a:ea typeface="+mn-ea"/>
              </a:rPr>
              <a:t>)</a:t>
            </a:r>
            <a:r>
              <a:rPr lang="ja-JP" altLang="en-US" sz="1400" b="1" dirty="0">
                <a:latin typeface="+mn-ea"/>
                <a:ea typeface="+mn-ea"/>
              </a:rPr>
              <a:t>まで</a:t>
            </a:r>
            <a:br>
              <a:rPr lang="ja-JP" altLang="en-US" sz="1400" b="1" dirty="0">
                <a:latin typeface="+mn-ea"/>
                <a:ea typeface="+mn-ea"/>
              </a:rPr>
            </a:br>
            <a:br>
              <a:rPr lang="ja-JP" altLang="en-US" sz="1400" b="1" dirty="0">
                <a:latin typeface="+mn-ea"/>
                <a:ea typeface="+mn-ea"/>
              </a:rPr>
            </a:br>
            <a:r>
              <a:rPr lang="ja-JP" altLang="en-US" sz="1400" b="1" dirty="0">
                <a:latin typeface="+mn-ea"/>
                <a:ea typeface="+mn-ea"/>
              </a:rPr>
              <a:t>　　　　　</a:t>
            </a:r>
            <a:endParaRPr kumimoji="1" lang="ja-JP" altLang="en-US" sz="1400" b="1" dirty="0">
              <a:latin typeface="+mn-ea"/>
              <a:ea typeface="+mn-ea"/>
            </a:endParaRPr>
          </a:p>
        </p:txBody>
      </p:sp>
      <p:sp>
        <p:nvSpPr>
          <p:cNvPr id="8" name="正方形/長方形 7"/>
          <p:cNvSpPr/>
          <p:nvPr/>
        </p:nvSpPr>
        <p:spPr>
          <a:xfrm>
            <a:off x="364454" y="5681394"/>
            <a:ext cx="6069989" cy="264688"/>
          </a:xfrm>
          <a:prstGeom prst="rect">
            <a:avLst/>
          </a:prstGeom>
        </p:spPr>
        <p:txBody>
          <a:bodyPr wrap="square">
            <a:spAutoFit/>
          </a:bodyPr>
          <a:lstStyle/>
          <a:p>
            <a:pPr>
              <a:lnSpc>
                <a:spcPct val="80000"/>
              </a:lnSpc>
              <a:spcBef>
                <a:spcPts val="609"/>
              </a:spcBef>
            </a:pPr>
            <a:endParaRPr lang="ja-JP" altLang="en-US" sz="1400" dirty="0">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472747" y="5681394"/>
            <a:ext cx="2065916" cy="918200"/>
          </a:xfrm>
          <a:prstGeom prst="rect">
            <a:avLst/>
          </a:prstGeom>
        </p:spPr>
        <p:txBody>
          <a:bodyPr wrap="square">
            <a:spAutoFit/>
          </a:bodyPr>
          <a:lstStyle/>
          <a:p>
            <a:pPr>
              <a:spcBef>
                <a:spcPts val="750"/>
              </a:spcBef>
            </a:pPr>
            <a:r>
              <a:rPr lang="ja-JP" altLang="en-US" sz="1400" b="1" dirty="0">
                <a:latin typeface="+mn-ea"/>
              </a:rPr>
              <a:t>　</a:t>
            </a:r>
            <a:endParaRPr lang="en-US" altLang="ja-JP" sz="1400" b="1" dirty="0">
              <a:latin typeface="+mj-ea"/>
              <a:ea typeface="+mj-ea"/>
            </a:endParaRPr>
          </a:p>
          <a:p>
            <a:pPr>
              <a:spcBef>
                <a:spcPts val="750"/>
              </a:spcBef>
            </a:pPr>
            <a:endParaRPr lang="ja-JP" altLang="ja-JP" sz="1400" b="1" dirty="0">
              <a:latin typeface="+mj-ea"/>
              <a:ea typeface="+mj-ea"/>
            </a:endParaRPr>
          </a:p>
          <a:p>
            <a:pPr>
              <a:spcBef>
                <a:spcPts val="609"/>
              </a:spcBef>
            </a:pPr>
            <a:endParaRPr lang="ja-JP" altLang="en-US" sz="1400" b="1" dirty="0">
              <a:latin typeface="+mn-ea"/>
            </a:endParaRPr>
          </a:p>
        </p:txBody>
      </p:sp>
      <p:sp>
        <p:nvSpPr>
          <p:cNvPr id="9" name="正方形/長方形 8"/>
          <p:cNvSpPr/>
          <p:nvPr/>
        </p:nvSpPr>
        <p:spPr>
          <a:xfrm>
            <a:off x="1058779" y="7555833"/>
            <a:ext cx="4715824" cy="1522468"/>
          </a:xfrm>
          <a:prstGeom prst="rect">
            <a:avLst/>
          </a:prstGeom>
        </p:spPr>
        <p:txBody>
          <a:bodyPr wrap="square">
            <a:spAutoFit/>
          </a:bodyPr>
          <a:lstStyle/>
          <a:p>
            <a:pPr algn="ctr">
              <a:lnSpc>
                <a:spcPct val="70000"/>
              </a:lnSpc>
              <a:spcBef>
                <a:spcPts val="750"/>
              </a:spcBef>
            </a:pPr>
            <a:r>
              <a:rPr lang="en-US" altLang="ja-JP" sz="1400" b="1" dirty="0">
                <a:latin typeface="+mn-ea"/>
              </a:rPr>
              <a:t>【</a:t>
            </a:r>
            <a:r>
              <a:rPr lang="ja-JP" altLang="en-US" sz="1400" b="1" dirty="0">
                <a:latin typeface="+mn-ea"/>
              </a:rPr>
              <a:t>お問い合わせ</a:t>
            </a:r>
            <a:r>
              <a:rPr lang="en-US" altLang="ja-JP" sz="1400" b="1" dirty="0">
                <a:latin typeface="+mn-ea"/>
              </a:rPr>
              <a:t>】</a:t>
            </a:r>
            <a:endParaRPr lang="ja-JP" altLang="en-US" sz="1400" b="1" dirty="0">
              <a:latin typeface="+mn-ea"/>
            </a:endParaRPr>
          </a:p>
          <a:p>
            <a:pPr algn="ctr">
              <a:lnSpc>
                <a:spcPct val="70000"/>
              </a:lnSpc>
              <a:spcBef>
                <a:spcPts val="750"/>
              </a:spcBef>
            </a:pPr>
            <a:r>
              <a:rPr lang="ja-JP" altLang="en-US" sz="1400" b="1" dirty="0">
                <a:latin typeface="+mn-ea"/>
              </a:rPr>
              <a:t>公益財団法人 </a:t>
            </a:r>
            <a:r>
              <a:rPr lang="ja-JP" altLang="ja-JP" sz="1400" b="1" dirty="0">
                <a:latin typeface="+mn-ea"/>
              </a:rPr>
              <a:t>大分県産業創造機構　総務企画課</a:t>
            </a:r>
            <a:endParaRPr lang="ja-JP" altLang="en-US" sz="1400" b="1" dirty="0">
              <a:latin typeface="+mn-ea"/>
            </a:endParaRPr>
          </a:p>
          <a:p>
            <a:pPr algn="ctr">
              <a:lnSpc>
                <a:spcPct val="70000"/>
              </a:lnSpc>
              <a:spcBef>
                <a:spcPts val="750"/>
              </a:spcBef>
            </a:pPr>
            <a:r>
              <a:rPr lang="ja-JP" altLang="ja-JP" sz="1400" b="1" dirty="0">
                <a:latin typeface="+mn-ea"/>
              </a:rPr>
              <a:t>住所：〒</a:t>
            </a:r>
            <a:r>
              <a:rPr lang="en-US" altLang="ja-JP" sz="1400" b="1" dirty="0">
                <a:latin typeface="+mn-ea"/>
              </a:rPr>
              <a:t>870-0037</a:t>
            </a:r>
            <a:r>
              <a:rPr lang="ja-JP" altLang="ja-JP" sz="1400" b="1" dirty="0">
                <a:latin typeface="+mn-ea"/>
              </a:rPr>
              <a:t>　大分市東春日町１７－２０</a:t>
            </a:r>
            <a:endParaRPr lang="en-US" altLang="ja-JP" sz="1400" b="1" dirty="0">
              <a:latin typeface="+mn-ea"/>
            </a:endParaRPr>
          </a:p>
          <a:p>
            <a:pPr algn="ctr">
              <a:lnSpc>
                <a:spcPct val="70000"/>
              </a:lnSpc>
              <a:spcBef>
                <a:spcPts val="750"/>
              </a:spcBef>
            </a:pPr>
            <a:r>
              <a:rPr lang="ja-JP" altLang="ja-JP" sz="1400" b="1" dirty="0">
                <a:latin typeface="+mn-ea"/>
              </a:rPr>
              <a:t>電話：</a:t>
            </a:r>
            <a:r>
              <a:rPr lang="en-US" altLang="ja-JP" sz="1400" b="1" dirty="0">
                <a:latin typeface="+mn-ea"/>
              </a:rPr>
              <a:t>097-534-4702</a:t>
            </a:r>
            <a:r>
              <a:rPr lang="ja-JP" altLang="ja-JP" sz="1400" b="1" dirty="0">
                <a:latin typeface="+mn-ea"/>
              </a:rPr>
              <a:t>　</a:t>
            </a:r>
            <a:r>
              <a:rPr lang="en-US" altLang="ja-JP" sz="1400" b="1" dirty="0">
                <a:latin typeface="+mn-ea"/>
              </a:rPr>
              <a:t>FAX</a:t>
            </a:r>
            <a:r>
              <a:rPr lang="ja-JP" altLang="ja-JP" sz="1400" b="1" dirty="0">
                <a:latin typeface="+mn-ea"/>
              </a:rPr>
              <a:t>：</a:t>
            </a:r>
            <a:r>
              <a:rPr lang="en-US" altLang="ja-JP" sz="1400" b="1" dirty="0">
                <a:latin typeface="+mn-ea"/>
              </a:rPr>
              <a:t>097-538-8407</a:t>
            </a:r>
            <a:endParaRPr lang="ja-JP" altLang="en-US" sz="1400" b="1" dirty="0">
              <a:latin typeface="+mn-ea"/>
            </a:endParaRPr>
          </a:p>
          <a:p>
            <a:pPr algn="ctr">
              <a:lnSpc>
                <a:spcPct val="70000"/>
              </a:lnSpc>
              <a:spcBef>
                <a:spcPts val="750"/>
              </a:spcBef>
            </a:pPr>
            <a:r>
              <a:rPr lang="en-US" altLang="ja-JP" sz="1400" b="1" dirty="0">
                <a:latin typeface="+mn-ea"/>
              </a:rPr>
              <a:t>E-Mail</a:t>
            </a:r>
            <a:r>
              <a:rPr lang="ja-JP" altLang="ja-JP" sz="1400" b="1" dirty="0">
                <a:latin typeface="+mn-ea"/>
              </a:rPr>
              <a:t>：</a:t>
            </a:r>
            <a:r>
              <a:rPr lang="en-US" altLang="ja-JP" sz="1400" b="1" u="sng" dirty="0">
                <a:latin typeface="+mn-ea"/>
                <a:hlinkClick r:id="rId2"/>
              </a:rPr>
              <a:t>t-ooto@columbus.or.jp</a:t>
            </a:r>
            <a:endParaRPr lang="en-US" altLang="ja-JP" sz="1400" b="1" u="sng" dirty="0">
              <a:latin typeface="+mn-ea"/>
            </a:endParaRPr>
          </a:p>
          <a:p>
            <a:pPr algn="ctr">
              <a:lnSpc>
                <a:spcPct val="70000"/>
              </a:lnSpc>
              <a:spcBef>
                <a:spcPts val="750"/>
              </a:spcBef>
            </a:pPr>
            <a:r>
              <a:rPr lang="en-US" altLang="ja-JP" sz="1400" b="1" u="sng" dirty="0">
                <a:latin typeface="+mn-ea"/>
                <a:hlinkClick r:id="rId3"/>
              </a:rPr>
              <a:t>https://www.columbus.or.jp</a:t>
            </a:r>
            <a:endParaRPr lang="en-US" altLang="ja-JP" sz="1400" b="1" u="sng" dirty="0">
              <a:latin typeface="+mn-ea"/>
            </a:endParaRPr>
          </a:p>
        </p:txBody>
      </p:sp>
      <p:sp>
        <p:nvSpPr>
          <p:cNvPr id="3" name="正方形/長方形 2"/>
          <p:cNvSpPr/>
          <p:nvPr/>
        </p:nvSpPr>
        <p:spPr>
          <a:xfrm>
            <a:off x="472745" y="7363326"/>
            <a:ext cx="5961697" cy="217164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72746" y="321650"/>
            <a:ext cx="2156114" cy="39830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dirty="0">
                <a:latin typeface="HGｺﾞｼｯｸE" panose="020B0909000000000000" pitchFamily="49" charset="-128"/>
                <a:ea typeface="HGｺﾞｼｯｸE" panose="020B0909000000000000" pitchFamily="49" charset="-128"/>
              </a:rPr>
              <a:t>募集要項</a:t>
            </a:r>
            <a:endParaRPr kumimoji="1" lang="ja-JP" altLang="en-US" dirty="0">
              <a:latin typeface="HGｺﾞｼｯｸE" panose="020B0909000000000000" pitchFamily="49" charset="-128"/>
              <a:ea typeface="HGｺﾞｼｯｸE" panose="020B0909000000000000" pitchFamily="49" charset="-128"/>
            </a:endParaRPr>
          </a:p>
        </p:txBody>
      </p:sp>
      <p:sp>
        <p:nvSpPr>
          <p:cNvPr id="12" name="角丸四角形 11"/>
          <p:cNvSpPr/>
          <p:nvPr/>
        </p:nvSpPr>
        <p:spPr>
          <a:xfrm>
            <a:off x="472746" y="4224606"/>
            <a:ext cx="3003142" cy="39830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dirty="0">
                <a:latin typeface="HGｺﾞｼｯｸE" panose="020B0909000000000000" pitchFamily="49" charset="-128"/>
                <a:ea typeface="HGｺﾞｼｯｸE" panose="020B0909000000000000" pitchFamily="49" charset="-128"/>
              </a:rPr>
              <a:t>申込方法等</a:t>
            </a:r>
            <a:endParaRPr kumimoji="1" lang="ja-JP" altLang="en-US" dirty="0">
              <a:latin typeface="HGｺﾞｼｯｸE" panose="020B0909000000000000" pitchFamily="49" charset="-128"/>
              <a:ea typeface="HGｺﾞｼｯｸE" panose="020B0909000000000000" pitchFamily="49" charset="-128"/>
            </a:endParaRPr>
          </a:p>
        </p:txBody>
      </p:sp>
      <p:sp>
        <p:nvSpPr>
          <p:cNvPr id="5" name="テキスト ボックス 4">
            <a:extLst>
              <a:ext uri="{FF2B5EF4-FFF2-40B4-BE49-F238E27FC236}">
                <a16:creationId xmlns:a16="http://schemas.microsoft.com/office/drawing/2014/main" id="{38EF9930-6E00-B3BE-564A-6E6C1144E5B9}"/>
              </a:ext>
            </a:extLst>
          </p:cNvPr>
          <p:cNvSpPr txBox="1"/>
          <p:nvPr/>
        </p:nvSpPr>
        <p:spPr>
          <a:xfrm>
            <a:off x="531852" y="4913757"/>
            <a:ext cx="5902590" cy="738664"/>
          </a:xfrm>
          <a:prstGeom prst="rect">
            <a:avLst/>
          </a:prstGeom>
          <a:noFill/>
        </p:spPr>
        <p:txBody>
          <a:bodyPr wrap="square">
            <a:spAutoFit/>
          </a:bodyPr>
          <a:lstStyle/>
          <a:p>
            <a:r>
              <a:rPr lang="en-US" altLang="ja-JP" sz="1400" dirty="0"/>
              <a:t>【</a:t>
            </a:r>
            <a:r>
              <a:rPr lang="ja-JP" altLang="en-US" sz="1400" dirty="0"/>
              <a:t>カリキュラム</a:t>
            </a:r>
            <a:r>
              <a:rPr lang="en-US" altLang="ja-JP" sz="1400" dirty="0"/>
              <a:t>】</a:t>
            </a:r>
            <a:r>
              <a:rPr lang="ja-JP" altLang="en-US" sz="1400" dirty="0"/>
              <a:t>　　　　　</a:t>
            </a:r>
            <a:r>
              <a:rPr lang="en-US" altLang="ja-JP" sz="1400" dirty="0"/>
              <a:t>【</a:t>
            </a:r>
            <a:r>
              <a:rPr lang="ja-JP" altLang="en-US" sz="1400" dirty="0"/>
              <a:t>申込書</a:t>
            </a:r>
            <a:r>
              <a:rPr lang="en-US" altLang="ja-JP" sz="1400" dirty="0"/>
              <a:t>】</a:t>
            </a:r>
            <a:r>
              <a:rPr lang="ja-JP" altLang="en-US" sz="1400" dirty="0"/>
              <a:t>　　　　　　</a:t>
            </a:r>
            <a:r>
              <a:rPr lang="en-US" altLang="ja-JP" sz="1400" dirty="0"/>
              <a:t>【</a:t>
            </a:r>
            <a:r>
              <a:rPr lang="ja-JP" altLang="en-US" sz="1400" dirty="0"/>
              <a:t>調査書</a:t>
            </a:r>
            <a:r>
              <a:rPr lang="en-US" altLang="ja-JP" sz="1400" dirty="0"/>
              <a:t>】</a:t>
            </a:r>
            <a:br>
              <a:rPr lang="ja-JP" altLang="en-US" sz="1400" dirty="0"/>
            </a:br>
            <a:br>
              <a:rPr lang="ja-JP" altLang="en-US" sz="1400" dirty="0"/>
            </a:br>
            <a:endParaRPr lang="ja-JP" altLang="en-US" sz="1400" dirty="0"/>
          </a:p>
        </p:txBody>
      </p:sp>
    </p:spTree>
    <p:extLst>
      <p:ext uri="{BB962C8B-B14F-4D97-AF65-F5344CB8AC3E}">
        <p14:creationId xmlns:p14="http://schemas.microsoft.com/office/powerpoint/2010/main" val="5033030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2094</TotalTime>
  <Words>795</Words>
  <Application>Microsoft Office PowerPoint</Application>
  <PresentationFormat>A4 210 x 297 mm</PresentationFormat>
  <Paragraphs>57</Paragraphs>
  <Slides>3</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vt:i4>
      </vt:variant>
    </vt:vector>
  </HeadingPairs>
  <TitlesOfParts>
    <vt:vector size="11" baseType="lpstr">
      <vt:lpstr>HGｺﾞｼｯｸE</vt:lpstr>
      <vt:lpstr>HGｺﾞｼｯｸM</vt: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lpstr> 【開催期間】令和6年6月５日(水)から令和6年11月１３日(水)  【開催場所】大分第２ソフィアプラザビル 2階 ソフィアホール  　　　　　　（大分市東春日町17-20）  【対 象 者】 企業経営者、後継者、経営幹部、中間管理職の方  【受 講 料】 非会員　　122,300円/名 　 　　　　   　一般会員　112,300円/名  　　　　　   特別会員　102,300円/名　　※消費税含む  【定　　員】３０名  【募集期間】令和6年3月25日(月)から令和6年5月20日(月)まで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マネジメントスクールのご案内</dc:title>
  <dc:creator>nlan13</dc:creator>
  <cp:lastModifiedBy>年春 大渡</cp:lastModifiedBy>
  <cp:revision>174</cp:revision>
  <cp:lastPrinted>2024-03-04T04:24:41Z</cp:lastPrinted>
  <dcterms:created xsi:type="dcterms:W3CDTF">2020-10-22T07:00:20Z</dcterms:created>
  <dcterms:modified xsi:type="dcterms:W3CDTF">2024-03-06T05:10:09Z</dcterms:modified>
</cp:coreProperties>
</file>